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sldIdLst>
    <p:sldId id="270" r:id="rId6"/>
    <p:sldId id="275" r:id="rId7"/>
    <p:sldId id="277" r:id="rId8"/>
    <p:sldId id="307" r:id="rId9"/>
    <p:sldId id="291" r:id="rId10"/>
    <p:sldId id="292" r:id="rId11"/>
    <p:sldId id="265" r:id="rId12"/>
    <p:sldId id="258" r:id="rId13"/>
    <p:sldId id="297" r:id="rId14"/>
    <p:sldId id="298" r:id="rId15"/>
    <p:sldId id="299" r:id="rId16"/>
    <p:sldId id="293" r:id="rId17"/>
    <p:sldId id="285" r:id="rId18"/>
    <p:sldId id="304" r:id="rId19"/>
    <p:sldId id="305" r:id="rId20"/>
    <p:sldId id="302" r:id="rId21"/>
    <p:sldId id="306" r:id="rId22"/>
    <p:sldId id="287" r:id="rId23"/>
    <p:sldId id="286" r:id="rId24"/>
  </p:sldIdLst>
  <p:sldSz cx="12192000" cy="6858000"/>
  <p:notesSz cx="7104063" cy="1023461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3D5"/>
    <a:srgbClr val="2B19A3"/>
    <a:srgbClr val="000000"/>
    <a:srgbClr val="FFFFFF"/>
    <a:srgbClr val="DFA3F0"/>
    <a:srgbClr val="FB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312" autoAdjust="0"/>
  </p:normalViewPr>
  <p:slideViewPr>
    <p:cSldViewPr snapToGrid="0">
      <p:cViewPr varScale="1">
        <p:scale>
          <a:sx n="83" d="100"/>
          <a:sy n="83" d="100"/>
        </p:scale>
        <p:origin x="612" y="90"/>
      </p:cViewPr>
      <p:guideLst>
        <p:guide orient="horz" pos="2160"/>
        <p:guide pos="3840"/>
      </p:guideLst>
    </p:cSldViewPr>
  </p:slideViewPr>
  <p:outlineViewPr>
    <p:cViewPr>
      <p:scale>
        <a:sx n="33" d="100"/>
        <a:sy n="33" d="100"/>
      </p:scale>
      <p:origin x="0" y="-327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i" userId="b501ddad-c8bf-4649-a971-67c4abdbba69" providerId="ADAL" clId="{4F86CEF1-22D2-47C3-A024-99E062855D9C}"/>
    <pc:docChg chg="custSel modSld">
      <pc:chgData name="Tori" userId="b501ddad-c8bf-4649-a971-67c4abdbba69" providerId="ADAL" clId="{4F86CEF1-22D2-47C3-A024-99E062855D9C}" dt="2025-04-22T15:54:25.289" v="1" actId="478"/>
      <pc:docMkLst>
        <pc:docMk/>
      </pc:docMkLst>
      <pc:sldChg chg="addSp delSp mod">
        <pc:chgData name="Tori" userId="b501ddad-c8bf-4649-a971-67c4abdbba69" providerId="ADAL" clId="{4F86CEF1-22D2-47C3-A024-99E062855D9C}" dt="2025-04-22T15:54:25.289" v="1" actId="478"/>
        <pc:sldMkLst>
          <pc:docMk/>
          <pc:sldMk cId="4254568280" sldId="307"/>
        </pc:sldMkLst>
        <pc:spChg chg="add del">
          <ac:chgData name="Tori" userId="b501ddad-c8bf-4649-a971-67c4abdbba69" providerId="ADAL" clId="{4F86CEF1-22D2-47C3-A024-99E062855D9C}" dt="2025-04-22T15:54:25.289" v="1" actId="478"/>
          <ac:spMkLst>
            <pc:docMk/>
            <pc:sldMk cId="4254568280" sldId="307"/>
            <ac:spMk id="3" creationId="{12CEEE69-66CB-651C-335B-E2181310AF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C19B964-29DF-4489-AB98-2B92BAAC2261}" type="datetimeFigureOut">
              <a:rPr lang="en-GB" smtClean="0"/>
              <a:t>22/04/2025</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CF44775-AAE9-4346-9BA5-0267882A57D7}" type="slidenum">
              <a:rPr lang="en-GB" smtClean="0"/>
              <a:t>‹#›</a:t>
            </a:fld>
            <a:endParaRPr lang="en-GB"/>
          </a:p>
        </p:txBody>
      </p:sp>
    </p:spTree>
    <p:extLst>
      <p:ext uri="{BB962C8B-B14F-4D97-AF65-F5344CB8AC3E}">
        <p14:creationId xmlns:p14="http://schemas.microsoft.com/office/powerpoint/2010/main" val="368198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1</a:t>
            </a:fld>
            <a:endParaRPr lang="en-GB"/>
          </a:p>
        </p:txBody>
      </p:sp>
    </p:spTree>
    <p:extLst>
      <p:ext uri="{BB962C8B-B14F-4D97-AF65-F5344CB8AC3E}">
        <p14:creationId xmlns:p14="http://schemas.microsoft.com/office/powerpoint/2010/main" val="396241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Arial" panose="020B0604020202020204" pitchFamily="34" charset="0"/>
              </a:rPr>
              <a:t>1120-1140 Moving Forward</a:t>
            </a:r>
          </a:p>
          <a:p>
            <a:r>
              <a:rPr lang="en-GB" dirty="0"/>
              <a:t>Michael</a:t>
            </a:r>
          </a:p>
        </p:txBody>
      </p:sp>
      <p:sp>
        <p:nvSpPr>
          <p:cNvPr id="4" name="Slide Number Placeholder 3"/>
          <p:cNvSpPr>
            <a:spLocks noGrp="1"/>
          </p:cNvSpPr>
          <p:nvPr>
            <p:ph type="sldNum" sz="quarter" idx="5"/>
          </p:nvPr>
        </p:nvSpPr>
        <p:spPr/>
        <p:txBody>
          <a:bodyPr/>
          <a:lstStyle/>
          <a:p>
            <a:fld id="{9CF44775-AAE9-4346-9BA5-0267882A57D7}" type="slidenum">
              <a:rPr lang="en-GB" smtClean="0"/>
              <a:t>12</a:t>
            </a:fld>
            <a:endParaRPr lang="en-GB"/>
          </a:p>
        </p:txBody>
      </p:sp>
    </p:spTree>
    <p:extLst>
      <p:ext uri="{BB962C8B-B14F-4D97-AF65-F5344CB8AC3E}">
        <p14:creationId xmlns:p14="http://schemas.microsoft.com/office/powerpoint/2010/main" val="28358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Arial" panose="020B0604020202020204" pitchFamily="34" charset="0"/>
              </a:rPr>
              <a:t>1115 -1145 Moving Forward</a:t>
            </a:r>
          </a:p>
          <a:p>
            <a:r>
              <a:rPr lang="en-GB" dirty="0"/>
              <a:t>Michael</a:t>
            </a:r>
          </a:p>
        </p:txBody>
      </p:sp>
      <p:sp>
        <p:nvSpPr>
          <p:cNvPr id="4" name="Slide Number Placeholder 3"/>
          <p:cNvSpPr>
            <a:spLocks noGrp="1"/>
          </p:cNvSpPr>
          <p:nvPr>
            <p:ph type="sldNum" sz="quarter" idx="5"/>
          </p:nvPr>
        </p:nvSpPr>
        <p:spPr/>
        <p:txBody>
          <a:bodyPr/>
          <a:lstStyle/>
          <a:p>
            <a:fld id="{9CF44775-AAE9-4346-9BA5-0267882A57D7}" type="slidenum">
              <a:rPr lang="en-GB" smtClean="0"/>
              <a:t>13</a:t>
            </a:fld>
            <a:endParaRPr lang="en-GB"/>
          </a:p>
        </p:txBody>
      </p:sp>
    </p:spTree>
    <p:extLst>
      <p:ext uri="{BB962C8B-B14F-4D97-AF65-F5344CB8AC3E}">
        <p14:creationId xmlns:p14="http://schemas.microsoft.com/office/powerpoint/2010/main" val="20611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14</a:t>
            </a:fld>
            <a:endParaRPr lang="en-GB"/>
          </a:p>
        </p:txBody>
      </p:sp>
    </p:spTree>
    <p:extLst>
      <p:ext uri="{BB962C8B-B14F-4D97-AF65-F5344CB8AC3E}">
        <p14:creationId xmlns:p14="http://schemas.microsoft.com/office/powerpoint/2010/main" val="429142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15</a:t>
            </a:fld>
            <a:endParaRPr lang="en-GB"/>
          </a:p>
        </p:txBody>
      </p:sp>
    </p:spTree>
    <p:extLst>
      <p:ext uri="{BB962C8B-B14F-4D97-AF65-F5344CB8AC3E}">
        <p14:creationId xmlns:p14="http://schemas.microsoft.com/office/powerpoint/2010/main" val="58023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16</a:t>
            </a:fld>
            <a:endParaRPr lang="en-GB"/>
          </a:p>
        </p:txBody>
      </p:sp>
    </p:spTree>
    <p:extLst>
      <p:ext uri="{BB962C8B-B14F-4D97-AF65-F5344CB8AC3E}">
        <p14:creationId xmlns:p14="http://schemas.microsoft.com/office/powerpoint/2010/main" val="228278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stop 1140</a:t>
            </a:r>
          </a:p>
        </p:txBody>
      </p:sp>
      <p:sp>
        <p:nvSpPr>
          <p:cNvPr id="4" name="Slide Number Placeholder 3"/>
          <p:cNvSpPr>
            <a:spLocks noGrp="1"/>
          </p:cNvSpPr>
          <p:nvPr>
            <p:ph type="sldNum" sz="quarter" idx="5"/>
          </p:nvPr>
        </p:nvSpPr>
        <p:spPr/>
        <p:txBody>
          <a:bodyPr/>
          <a:lstStyle/>
          <a:p>
            <a:fld id="{9CF44775-AAE9-4346-9BA5-0267882A57D7}" type="slidenum">
              <a:rPr lang="en-GB" smtClean="0"/>
              <a:t>17</a:t>
            </a:fld>
            <a:endParaRPr lang="en-GB"/>
          </a:p>
        </p:txBody>
      </p:sp>
    </p:spTree>
    <p:extLst>
      <p:ext uri="{BB962C8B-B14F-4D97-AF65-F5344CB8AC3E}">
        <p14:creationId xmlns:p14="http://schemas.microsoft.com/office/powerpoint/2010/main" val="256578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1140 - 1150</a:t>
            </a:r>
          </a:p>
          <a:p>
            <a:r>
              <a:rPr lang="en-GB" dirty="0"/>
              <a:t>NOTE FROM ANNA: At this point, I’ll flick over to the “present mode” of Microsoft forms so we can see the results come in live.</a:t>
            </a:r>
          </a:p>
          <a:p>
            <a:endParaRPr lang="en-GB" dirty="0"/>
          </a:p>
          <a:p>
            <a:r>
              <a:rPr lang="en-GB" dirty="0"/>
              <a:t>It’ll be visible here on the day but you’ll have to be logged into my personal 365 to see it. https://forms.office.com/Pages/AnalysisPage.aspx?AnalyzerToken=3fU9WdxTFAJx1ckGDdnasOU5d6um19gn&amp;id=DQSIkWdsW0yxEjajBLZtrQAAAAAAAAAAAANAAcxQ0XZUQVZXOURNNFFYSUhaMldEOFQ2Qk4xVk5JQi4u</a:t>
            </a:r>
          </a:p>
        </p:txBody>
      </p:sp>
      <p:sp>
        <p:nvSpPr>
          <p:cNvPr id="4" name="Slide Number Placeholder 3"/>
          <p:cNvSpPr>
            <a:spLocks noGrp="1"/>
          </p:cNvSpPr>
          <p:nvPr>
            <p:ph type="sldNum" sz="quarter" idx="5"/>
          </p:nvPr>
        </p:nvSpPr>
        <p:spPr/>
        <p:txBody>
          <a:bodyPr/>
          <a:lstStyle/>
          <a:p>
            <a:fld id="{9CF44775-AAE9-4346-9BA5-0267882A57D7}" type="slidenum">
              <a:rPr lang="en-GB" smtClean="0"/>
              <a:t>18</a:t>
            </a:fld>
            <a:endParaRPr lang="en-GB"/>
          </a:p>
        </p:txBody>
      </p:sp>
    </p:spTree>
    <p:extLst>
      <p:ext uri="{BB962C8B-B14F-4D97-AF65-F5344CB8AC3E}">
        <p14:creationId xmlns:p14="http://schemas.microsoft.com/office/powerpoint/2010/main" val="100584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1150-12</a:t>
            </a:r>
          </a:p>
          <a:p>
            <a:endParaRPr lang="en-GB" dirty="0"/>
          </a:p>
          <a:p>
            <a:r>
              <a:rPr lang="en-GB" dirty="0"/>
              <a:t>Tori</a:t>
            </a:r>
          </a:p>
        </p:txBody>
      </p:sp>
      <p:sp>
        <p:nvSpPr>
          <p:cNvPr id="4" name="Slide Number Placeholder 3"/>
          <p:cNvSpPr>
            <a:spLocks noGrp="1"/>
          </p:cNvSpPr>
          <p:nvPr>
            <p:ph type="sldNum" sz="quarter" idx="5"/>
          </p:nvPr>
        </p:nvSpPr>
        <p:spPr/>
        <p:txBody>
          <a:bodyPr/>
          <a:lstStyle/>
          <a:p>
            <a:fld id="{9CF44775-AAE9-4346-9BA5-0267882A57D7}" type="slidenum">
              <a:rPr lang="en-GB" smtClean="0"/>
              <a:t>19</a:t>
            </a:fld>
            <a:endParaRPr lang="en-GB"/>
          </a:p>
        </p:txBody>
      </p:sp>
    </p:spTree>
    <p:extLst>
      <p:ext uri="{BB962C8B-B14F-4D97-AF65-F5344CB8AC3E}">
        <p14:creationId xmlns:p14="http://schemas.microsoft.com/office/powerpoint/2010/main" val="144885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Tori</a:t>
            </a:r>
          </a:p>
        </p:txBody>
      </p:sp>
      <p:sp>
        <p:nvSpPr>
          <p:cNvPr id="4" name="Slide Number Placeholder 3"/>
          <p:cNvSpPr>
            <a:spLocks noGrp="1"/>
          </p:cNvSpPr>
          <p:nvPr>
            <p:ph type="sldNum" sz="quarter" idx="5"/>
          </p:nvPr>
        </p:nvSpPr>
        <p:spPr/>
        <p:txBody>
          <a:bodyPr/>
          <a:lstStyle/>
          <a:p>
            <a:fld id="{9CF44775-AAE9-4346-9BA5-0267882A57D7}" type="slidenum">
              <a:rPr lang="en-GB" smtClean="0"/>
              <a:t>2</a:t>
            </a:fld>
            <a:endParaRPr lang="en-GB"/>
          </a:p>
        </p:txBody>
      </p:sp>
    </p:spTree>
    <p:extLst>
      <p:ext uri="{BB962C8B-B14F-4D97-AF65-F5344CB8AC3E}">
        <p14:creationId xmlns:p14="http://schemas.microsoft.com/office/powerpoint/2010/main" val="312073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1000 - 1020 Arrival and socks (super sock idea - HPs)</a:t>
            </a:r>
          </a:p>
          <a:p>
            <a:r>
              <a:rPr lang="en-GB" dirty="0"/>
              <a:t>Victoria</a:t>
            </a:r>
          </a:p>
        </p:txBody>
      </p:sp>
      <p:sp>
        <p:nvSpPr>
          <p:cNvPr id="4" name="Slide Number Placeholder 3"/>
          <p:cNvSpPr>
            <a:spLocks noGrp="1"/>
          </p:cNvSpPr>
          <p:nvPr>
            <p:ph type="sldNum" sz="quarter" idx="5"/>
          </p:nvPr>
        </p:nvSpPr>
        <p:spPr/>
        <p:txBody>
          <a:bodyPr/>
          <a:lstStyle/>
          <a:p>
            <a:fld id="{9CF44775-AAE9-4346-9BA5-0267882A57D7}" type="slidenum">
              <a:rPr lang="en-GB" smtClean="0"/>
              <a:t>3</a:t>
            </a:fld>
            <a:endParaRPr lang="en-GB"/>
          </a:p>
        </p:txBody>
      </p:sp>
    </p:spTree>
    <p:extLst>
      <p:ext uri="{BB962C8B-B14F-4D97-AF65-F5344CB8AC3E}">
        <p14:creationId xmlns:p14="http://schemas.microsoft.com/office/powerpoint/2010/main" val="312027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10:25</a:t>
            </a:r>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4</a:t>
            </a:fld>
            <a:endParaRPr lang="en-GB"/>
          </a:p>
        </p:txBody>
      </p:sp>
    </p:spTree>
    <p:extLst>
      <p:ext uri="{BB962C8B-B14F-4D97-AF65-F5344CB8AC3E}">
        <p14:creationId xmlns:p14="http://schemas.microsoft.com/office/powerpoint/2010/main" val="214956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Arial" panose="020B0604020202020204" pitchFamily="34" charset="0"/>
              </a:rPr>
              <a:t>Intro testimonial - Jo</a:t>
            </a:r>
          </a:p>
          <a:p>
            <a:r>
              <a:rPr lang="en-GB" sz="1200" kern="100" dirty="0">
                <a:effectLst/>
                <a:latin typeface="Calibri" panose="020F0502020204030204" pitchFamily="34" charset="0"/>
                <a:ea typeface="Calibri" panose="020F0502020204030204" pitchFamily="34" charset="0"/>
                <a:cs typeface="Arial" panose="020B0604020202020204" pitchFamily="34" charset="0"/>
              </a:rPr>
              <a:t>1025 – 1045</a:t>
            </a:r>
          </a:p>
          <a:p>
            <a:r>
              <a:rPr lang="en-GB" sz="1200" kern="100" dirty="0">
                <a:effectLst/>
                <a:latin typeface="Calibri" panose="020F0502020204030204" pitchFamily="34" charset="0"/>
                <a:ea typeface="Calibri" panose="020F0502020204030204" pitchFamily="34" charset="0"/>
                <a:cs typeface="Arial" panose="020B0604020202020204" pitchFamily="34" charset="0"/>
              </a:rPr>
              <a:t>Tori</a:t>
            </a:r>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5</a:t>
            </a:fld>
            <a:endParaRPr lang="en-GB"/>
          </a:p>
        </p:txBody>
      </p:sp>
    </p:spTree>
    <p:extLst>
      <p:ext uri="{BB962C8B-B14F-4D97-AF65-F5344CB8AC3E}">
        <p14:creationId xmlns:p14="http://schemas.microsoft.com/office/powerpoint/2010/main" val="85580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Arial" panose="020B0604020202020204" pitchFamily="34" charset="0"/>
              </a:rPr>
              <a:t>Intro testimonial - Andrea</a:t>
            </a:r>
          </a:p>
          <a:p>
            <a:r>
              <a:rPr lang="en-GB" sz="1200" kern="100" dirty="0">
                <a:effectLst/>
                <a:latin typeface="Calibri" panose="020F0502020204030204" pitchFamily="34" charset="0"/>
                <a:ea typeface="Calibri" panose="020F0502020204030204" pitchFamily="34" charset="0"/>
                <a:cs typeface="Arial" panose="020B0604020202020204" pitchFamily="34" charset="0"/>
              </a:rPr>
              <a:t>1025 – 1045</a:t>
            </a:r>
          </a:p>
          <a:p>
            <a:r>
              <a:rPr lang="en-GB" sz="1200" kern="100" dirty="0">
                <a:effectLst/>
                <a:latin typeface="Calibri" panose="020F0502020204030204" pitchFamily="34" charset="0"/>
                <a:ea typeface="Calibri" panose="020F0502020204030204" pitchFamily="34" charset="0"/>
                <a:cs typeface="Arial" panose="020B0604020202020204" pitchFamily="34" charset="0"/>
              </a:rPr>
              <a:t>Tori</a:t>
            </a:r>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6</a:t>
            </a:fld>
            <a:endParaRPr lang="en-GB"/>
          </a:p>
        </p:txBody>
      </p:sp>
    </p:spTree>
    <p:extLst>
      <p:ext uri="{BB962C8B-B14F-4D97-AF65-F5344CB8AC3E}">
        <p14:creationId xmlns:p14="http://schemas.microsoft.com/office/powerpoint/2010/main" val="212614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Calibri" panose="020F0502020204030204" pitchFamily="34" charset="0"/>
                <a:ea typeface="Calibri" panose="020F0502020204030204" pitchFamily="34" charset="0"/>
                <a:cs typeface="Arial" panose="020B0604020202020204" pitchFamily="34" charset="0"/>
              </a:rPr>
              <a:t>Intro testimonial - Alison</a:t>
            </a:r>
          </a:p>
          <a:p>
            <a:r>
              <a:rPr lang="en-GB" sz="1200" kern="100" dirty="0">
                <a:effectLst/>
                <a:latin typeface="Calibri" panose="020F0502020204030204" pitchFamily="34" charset="0"/>
                <a:ea typeface="Calibri" panose="020F0502020204030204" pitchFamily="34" charset="0"/>
                <a:cs typeface="Arial" panose="020B0604020202020204" pitchFamily="34" charset="0"/>
              </a:rPr>
              <a:t>1025 – 1045</a:t>
            </a:r>
          </a:p>
          <a:p>
            <a:r>
              <a:rPr lang="en-GB" sz="1200" kern="100" dirty="0">
                <a:effectLst/>
                <a:latin typeface="Calibri" panose="020F0502020204030204" pitchFamily="34" charset="0"/>
                <a:ea typeface="Calibri" panose="020F0502020204030204" pitchFamily="34" charset="0"/>
                <a:cs typeface="Arial" panose="020B0604020202020204" pitchFamily="34" charset="0"/>
              </a:rPr>
              <a:t>Tori</a:t>
            </a:r>
            <a:endParaRPr lang="en-GB" dirty="0"/>
          </a:p>
        </p:txBody>
      </p:sp>
      <p:sp>
        <p:nvSpPr>
          <p:cNvPr id="4" name="Slide Number Placeholder 3"/>
          <p:cNvSpPr>
            <a:spLocks noGrp="1"/>
          </p:cNvSpPr>
          <p:nvPr>
            <p:ph type="sldNum" sz="quarter" idx="5"/>
          </p:nvPr>
        </p:nvSpPr>
        <p:spPr/>
        <p:txBody>
          <a:bodyPr/>
          <a:lstStyle/>
          <a:p>
            <a:fld id="{9CF44775-AAE9-4346-9BA5-0267882A57D7}" type="slidenum">
              <a:rPr lang="en-GB" smtClean="0"/>
              <a:t>7</a:t>
            </a:fld>
            <a:endParaRPr lang="en-GB"/>
          </a:p>
        </p:txBody>
      </p:sp>
    </p:spTree>
    <p:extLst>
      <p:ext uri="{BB962C8B-B14F-4D97-AF65-F5344CB8AC3E}">
        <p14:creationId xmlns:p14="http://schemas.microsoft.com/office/powerpoint/2010/main" val="310230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10:50 Anna</a:t>
            </a:r>
          </a:p>
        </p:txBody>
      </p:sp>
      <p:sp>
        <p:nvSpPr>
          <p:cNvPr id="4" name="Slide Number Placeholder 3"/>
          <p:cNvSpPr>
            <a:spLocks noGrp="1"/>
          </p:cNvSpPr>
          <p:nvPr>
            <p:ph type="sldNum" sz="quarter" idx="5"/>
          </p:nvPr>
        </p:nvSpPr>
        <p:spPr/>
        <p:txBody>
          <a:bodyPr/>
          <a:lstStyle/>
          <a:p>
            <a:fld id="{9CF44775-AAE9-4346-9BA5-0267882A57D7}" type="slidenum">
              <a:rPr lang="en-GB" smtClean="0"/>
              <a:t>8</a:t>
            </a:fld>
            <a:endParaRPr lang="en-GB"/>
          </a:p>
        </p:txBody>
      </p:sp>
    </p:spTree>
    <p:extLst>
      <p:ext uri="{BB962C8B-B14F-4D97-AF65-F5344CB8AC3E}">
        <p14:creationId xmlns:p14="http://schemas.microsoft.com/office/powerpoint/2010/main" val="65822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stop 11:20</a:t>
            </a:r>
          </a:p>
        </p:txBody>
      </p:sp>
      <p:sp>
        <p:nvSpPr>
          <p:cNvPr id="4" name="Slide Number Placeholder 3"/>
          <p:cNvSpPr>
            <a:spLocks noGrp="1"/>
          </p:cNvSpPr>
          <p:nvPr>
            <p:ph type="sldNum" sz="quarter" idx="5"/>
          </p:nvPr>
        </p:nvSpPr>
        <p:spPr/>
        <p:txBody>
          <a:bodyPr/>
          <a:lstStyle/>
          <a:p>
            <a:fld id="{9CF44775-AAE9-4346-9BA5-0267882A57D7}" type="slidenum">
              <a:rPr lang="en-GB" smtClean="0"/>
              <a:t>11</a:t>
            </a:fld>
            <a:endParaRPr lang="en-GB"/>
          </a:p>
        </p:txBody>
      </p:sp>
    </p:spTree>
    <p:extLst>
      <p:ext uri="{BB962C8B-B14F-4D97-AF65-F5344CB8AC3E}">
        <p14:creationId xmlns:p14="http://schemas.microsoft.com/office/powerpoint/2010/main" val="299941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4/22/2025</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3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4/22/2025</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61759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4/22/2025</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67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4/22/2025</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18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4/22/2025</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6653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4/22/2025</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725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4/22/2025</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11999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4/22/2025</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13927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4/22/2025</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592781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4/22/2025</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7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4/22/2025</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4/22/2025</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43989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4/22/2025</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01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4/22/2025</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276469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4/22/2025</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63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4/22/2025</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9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4/22/2025</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56971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4/22/2025</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4484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4/22/2025</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3843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4/22/2025</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48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4/22/2025</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22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4/22/2025</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8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4/22/2025</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60117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4/22/2025</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95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notesSlide" Target="../notesSlides/notesSlide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CE82FC2-F860-45B2-A3D6-C0687566A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hidden="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96000" y="-1516823"/>
            <a:ext cx="6112905" cy="2787805"/>
          </a:xfrm>
          <a:prstGeom prst="rect">
            <a:avLst/>
          </a:prstGeom>
          <a:ln>
            <a:noFill/>
          </a:ln>
          <a:effectLst>
            <a:outerShdw blurRad="254000" dist="139700" dir="522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8BB107-D67E-CEBD-92A6-13EDA8B67859}"/>
              </a:ext>
            </a:extLst>
          </p:cNvPr>
          <p:cNvSpPr>
            <a:spLocks noGrp="1"/>
          </p:cNvSpPr>
          <p:nvPr>
            <p:ph type="ctrTitle"/>
          </p:nvPr>
        </p:nvSpPr>
        <p:spPr>
          <a:xfrm>
            <a:off x="3759200" y="2541965"/>
            <a:ext cx="8097125" cy="2787805"/>
          </a:xfrm>
        </p:spPr>
        <p:txBody>
          <a:bodyPr anchor="ctr">
            <a:normAutofit/>
          </a:bodyPr>
          <a:lstStyle/>
          <a:p>
            <a:pPr algn="r">
              <a:lnSpc>
                <a:spcPct val="90000"/>
              </a:lnSpc>
            </a:pPr>
            <a:r>
              <a:rPr lang="en-GB" b="1" dirty="0"/>
              <a:t>Annual General Meeting</a:t>
            </a:r>
          </a:p>
        </p:txBody>
      </p:sp>
      <p:sp>
        <p:nvSpPr>
          <p:cNvPr id="3" name="Subtitle 2" hidden="1">
            <a:extLst>
              <a:ext uri="{FF2B5EF4-FFF2-40B4-BE49-F238E27FC236}">
                <a16:creationId xmlns:a16="http://schemas.microsoft.com/office/drawing/2014/main" id="{3D089EE7-486B-BB09-AC1B-56880D644287}"/>
              </a:ext>
              <a:ext uri="{C183D7F6-B498-43B3-948B-1728B52AA6E4}">
                <adec:decorative xmlns:adec="http://schemas.microsoft.com/office/drawing/2017/decorative" val="0"/>
              </a:ext>
            </a:extLst>
          </p:cNvPr>
          <p:cNvSpPr>
            <a:spLocks noGrp="1"/>
          </p:cNvSpPr>
          <p:nvPr>
            <p:ph type="subTitle" idx="1"/>
          </p:nvPr>
        </p:nvSpPr>
        <p:spPr>
          <a:xfrm>
            <a:off x="6286500" y="1"/>
            <a:ext cx="5905500" cy="1270982"/>
          </a:xfrm>
        </p:spPr>
        <p:txBody>
          <a:bodyPr anchor="b">
            <a:normAutofit/>
          </a:bodyPr>
          <a:lstStyle/>
          <a:p>
            <a:pPr algn="ctr"/>
            <a:r>
              <a:rPr lang="en-GB" dirty="0"/>
              <a:t>This presentation contains alt text</a:t>
            </a:r>
          </a:p>
        </p:txBody>
      </p:sp>
      <p:sp>
        <p:nvSpPr>
          <p:cNvPr id="5" name="TextBox 4">
            <a:extLst>
              <a:ext uri="{FF2B5EF4-FFF2-40B4-BE49-F238E27FC236}">
                <a16:creationId xmlns:a16="http://schemas.microsoft.com/office/drawing/2014/main" id="{EFC0DA5B-38C8-CA7E-270B-2CBFFCCE1A3F}"/>
              </a:ext>
            </a:extLst>
          </p:cNvPr>
          <p:cNvSpPr txBox="1"/>
          <p:nvPr/>
        </p:nvSpPr>
        <p:spPr>
          <a:xfrm>
            <a:off x="6949439" y="4439151"/>
            <a:ext cx="49116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dirty="0"/>
              <a:t>3</a:t>
            </a:r>
            <a:r>
              <a:rPr lang="en-US" sz="2400" baseline="30000" dirty="0"/>
              <a:t>rd</a:t>
            </a:r>
            <a:r>
              <a:rPr lang="en-US" sz="2400" dirty="0"/>
              <a:t> July 2023</a:t>
            </a:r>
          </a:p>
          <a:p>
            <a:pPr algn="r"/>
            <a:r>
              <a:rPr lang="en-US" sz="2400" dirty="0"/>
              <a:t>One Strawberry Lane</a:t>
            </a:r>
          </a:p>
        </p:txBody>
      </p:sp>
      <p:pic>
        <p:nvPicPr>
          <p:cNvPr id="6" name="Graphic 5" descr="Strawberry with solid fill">
            <a:extLst>
              <a:ext uri="{FF2B5EF4-FFF2-40B4-BE49-F238E27FC236}">
                <a16:creationId xmlns:a16="http://schemas.microsoft.com/office/drawing/2014/main" id="{62C62B50-9EBE-D5AB-C306-2DBC3FC210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93832">
            <a:off x="8003571" y="4292509"/>
            <a:ext cx="1124281" cy="1124281"/>
          </a:xfrm>
          <a:prstGeom prst="rect">
            <a:avLst/>
          </a:prstGeom>
        </p:spPr>
      </p:pic>
      <p:pic>
        <p:nvPicPr>
          <p:cNvPr id="10" name="Graphic 9" descr="Strawberry with solid fill">
            <a:extLst>
              <a:ext uri="{FF2B5EF4-FFF2-40B4-BE49-F238E27FC236}">
                <a16:creationId xmlns:a16="http://schemas.microsoft.com/office/drawing/2014/main" id="{F0728828-905C-1CCB-56C7-4110E492CE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389174">
            <a:off x="7527143" y="4474249"/>
            <a:ext cx="1124281" cy="1124281"/>
          </a:xfrm>
          <a:prstGeom prst="rect">
            <a:avLst/>
          </a:prstGeom>
        </p:spPr>
      </p:pic>
    </p:spTree>
    <p:extLst>
      <p:ext uri="{BB962C8B-B14F-4D97-AF65-F5344CB8AC3E}">
        <p14:creationId xmlns:p14="http://schemas.microsoft.com/office/powerpoint/2010/main" val="394111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7BFC3-5351-25B6-DBE3-D55CDE850BB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0B9D7B7-53BC-A5D8-86B3-0CDA560EC79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7546F94-1EDD-3B53-48B0-F7AEC33E8A5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How can we get better feedback from patient representatives?</a:t>
            </a:r>
          </a:p>
        </p:txBody>
      </p:sp>
      <p:sp>
        <p:nvSpPr>
          <p:cNvPr id="7" name="Rectangle 6">
            <a:extLst>
              <a:ext uri="{FF2B5EF4-FFF2-40B4-BE49-F238E27FC236}">
                <a16:creationId xmlns:a16="http://schemas.microsoft.com/office/drawing/2014/main" id="{A5DE7E89-8007-E65E-D3FB-EA8EF00A062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85491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941F4-1783-2FB1-5186-A3D2714FA450}"/>
              </a:ext>
            </a:extLst>
          </p:cNvPr>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758E3A7-AC0E-51F5-EC85-A93553DE835B}"/>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BA81BE1-8F1F-B4A2-5A0F-B920AE80B3B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How do we grow our representation?</a:t>
            </a:r>
          </a:p>
        </p:txBody>
      </p:sp>
      <p:sp>
        <p:nvSpPr>
          <p:cNvPr id="7" name="Rectangle 6">
            <a:extLst>
              <a:ext uri="{FF2B5EF4-FFF2-40B4-BE49-F238E27FC236}">
                <a16:creationId xmlns:a16="http://schemas.microsoft.com/office/drawing/2014/main" id="{2488DE66-B365-2D00-9CC4-D9AA0B9AF4D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70839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37BC-2FB5-EEA8-AF7A-739F54AC9482}"/>
              </a:ext>
            </a:extLst>
          </p:cNvPr>
          <p:cNvSpPr>
            <a:spLocks noGrp="1"/>
          </p:cNvSpPr>
          <p:nvPr>
            <p:ph type="title"/>
          </p:nvPr>
        </p:nvSpPr>
        <p:spPr/>
        <p:txBody>
          <a:bodyPr/>
          <a:lstStyle/>
          <a:p>
            <a:r>
              <a:rPr lang="en-GB" dirty="0"/>
              <a:t>Moving Forward</a:t>
            </a:r>
          </a:p>
        </p:txBody>
      </p:sp>
      <p:sp>
        <p:nvSpPr>
          <p:cNvPr id="3" name="TextBox 2">
            <a:extLst>
              <a:ext uri="{FF2B5EF4-FFF2-40B4-BE49-F238E27FC236}">
                <a16:creationId xmlns:a16="http://schemas.microsoft.com/office/drawing/2014/main" id="{DBEF9D70-7D61-946D-2F44-1A4FC86F9177}"/>
              </a:ext>
            </a:extLst>
          </p:cNvPr>
          <p:cNvSpPr txBox="1"/>
          <p:nvPr/>
        </p:nvSpPr>
        <p:spPr>
          <a:xfrm>
            <a:off x="761801" y="2921554"/>
            <a:ext cx="10668398" cy="1014893"/>
          </a:xfrm>
          <a:prstGeom prst="rect">
            <a:avLst/>
          </a:prstGeom>
          <a:noFill/>
        </p:spPr>
        <p:txBody>
          <a:bodyPr wrap="square" rtlCol="0">
            <a:spAutoFit/>
          </a:bodyPr>
          <a:lstStyle/>
          <a:p>
            <a:pPr marR="0" lvl="0" algn="ctr" defTabSz="914400" rtl="0" eaLnBrk="1" fontAlgn="auto" latinLnBrk="0" hangingPunct="1">
              <a:lnSpc>
                <a:spcPct val="110000"/>
              </a:lnSpc>
              <a:spcBef>
                <a:spcPts val="1000"/>
              </a:spcBef>
              <a:spcAft>
                <a:spcPts val="0"/>
              </a:spcAft>
              <a:buClrTx/>
              <a:buSzTx/>
              <a:tabLst/>
              <a:defRPr/>
            </a:pPr>
            <a:r>
              <a:rPr kumimoji="0" lang="en-GB" sz="2800" b="0" i="0" u="none" strike="noStrike" kern="1200" cap="none" spc="0" normalizeH="0" baseline="0" noProof="0" dirty="0">
                <a:ln>
                  <a:noFill/>
                </a:ln>
                <a:solidFill>
                  <a:srgbClr val="000000"/>
                </a:solidFill>
                <a:effectLst/>
                <a:uLnTx/>
                <a:uFillTx/>
                <a:latin typeface="Bierstadt"/>
                <a:ea typeface="+mn-ea"/>
                <a:cs typeface="+mn-cs"/>
              </a:rPr>
              <a:t>Next Milestone: Establish NCV as Charitable Incorporated Organisation (currently in progress)</a:t>
            </a:r>
          </a:p>
        </p:txBody>
      </p:sp>
      <p:pic>
        <p:nvPicPr>
          <p:cNvPr id="5" name="Picture 4" descr="A close-up of a logo&#10;&#10;Description automatically generated with low confidence">
            <a:extLst>
              <a:ext uri="{FF2B5EF4-FFF2-40B4-BE49-F238E27FC236}">
                <a16:creationId xmlns:a16="http://schemas.microsoft.com/office/drawing/2014/main" id="{1F836EBC-9C88-E743-5778-A1757709AB72}"/>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Tree>
    <p:extLst>
      <p:ext uri="{BB962C8B-B14F-4D97-AF65-F5344CB8AC3E}">
        <p14:creationId xmlns:p14="http://schemas.microsoft.com/office/powerpoint/2010/main" val="377697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37BC-2FB5-EEA8-AF7A-739F54AC9482}"/>
              </a:ext>
            </a:extLst>
          </p:cNvPr>
          <p:cNvSpPr>
            <a:spLocks noGrp="1"/>
          </p:cNvSpPr>
          <p:nvPr>
            <p:ph type="title"/>
          </p:nvPr>
        </p:nvSpPr>
        <p:spPr/>
        <p:txBody>
          <a:bodyPr/>
          <a:lstStyle/>
          <a:p>
            <a:r>
              <a:rPr lang="en-GB" dirty="0"/>
              <a:t>Meet Our Trustees</a:t>
            </a:r>
          </a:p>
        </p:txBody>
      </p:sp>
      <p:sp>
        <p:nvSpPr>
          <p:cNvPr id="6" name="Rectangle: Rounded Corners 5">
            <a:extLst>
              <a:ext uri="{FF2B5EF4-FFF2-40B4-BE49-F238E27FC236}">
                <a16:creationId xmlns:a16="http://schemas.microsoft.com/office/drawing/2014/main" id="{B9791476-E7F9-28CF-C880-300716E72829}"/>
              </a:ext>
            </a:extLst>
          </p:cNvPr>
          <p:cNvSpPr/>
          <p:nvPr/>
        </p:nvSpPr>
        <p:spPr>
          <a:xfrm>
            <a:off x="929884" y="2291255"/>
            <a:ext cx="4915744" cy="1752600"/>
          </a:xfrm>
          <a:prstGeom prst="roundRect">
            <a:avLst/>
          </a:prstGeom>
          <a:ln w="76200">
            <a:gradFill>
              <a:gsLst>
                <a:gs pos="25000">
                  <a:srgbClr val="2B19A3">
                    <a:lumMod val="100000"/>
                  </a:srgbClr>
                </a:gs>
                <a:gs pos="75000">
                  <a:srgbClr val="F353D5"/>
                </a:gs>
              </a:gsLst>
              <a:lin ang="5400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t>Jane Dennison</a:t>
            </a:r>
          </a:p>
        </p:txBody>
      </p:sp>
      <p:sp>
        <p:nvSpPr>
          <p:cNvPr id="7" name="Rectangle: Rounded Corners 6">
            <a:extLst>
              <a:ext uri="{FF2B5EF4-FFF2-40B4-BE49-F238E27FC236}">
                <a16:creationId xmlns:a16="http://schemas.microsoft.com/office/drawing/2014/main" id="{49169CE7-51FC-63F5-AEBB-6ECEA2D4FFE9}"/>
              </a:ext>
            </a:extLst>
          </p:cNvPr>
          <p:cNvSpPr/>
          <p:nvPr/>
        </p:nvSpPr>
        <p:spPr>
          <a:xfrm>
            <a:off x="6514455" y="4438305"/>
            <a:ext cx="4915744" cy="1752600"/>
          </a:xfrm>
          <a:prstGeom prst="roundRect">
            <a:avLst/>
          </a:prstGeom>
          <a:ln w="76200">
            <a:gradFill>
              <a:gsLst>
                <a:gs pos="25000">
                  <a:srgbClr val="2B19A3">
                    <a:lumMod val="100000"/>
                  </a:srgbClr>
                </a:gs>
                <a:gs pos="75000">
                  <a:srgbClr val="F353D5"/>
                </a:gs>
              </a:gsLst>
              <a:lin ang="5400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t>Liam Davidson</a:t>
            </a:r>
          </a:p>
        </p:txBody>
      </p:sp>
      <p:sp>
        <p:nvSpPr>
          <p:cNvPr id="8" name="Rectangle: Rounded Corners 7">
            <a:extLst>
              <a:ext uri="{FF2B5EF4-FFF2-40B4-BE49-F238E27FC236}">
                <a16:creationId xmlns:a16="http://schemas.microsoft.com/office/drawing/2014/main" id="{56754D72-AC67-A883-292A-930432C14BAB}"/>
              </a:ext>
            </a:extLst>
          </p:cNvPr>
          <p:cNvSpPr/>
          <p:nvPr/>
        </p:nvSpPr>
        <p:spPr>
          <a:xfrm>
            <a:off x="929884" y="4438305"/>
            <a:ext cx="4915744" cy="1752600"/>
          </a:xfrm>
          <a:prstGeom prst="roundRect">
            <a:avLst/>
          </a:prstGeom>
          <a:ln w="76200">
            <a:gradFill>
              <a:gsLst>
                <a:gs pos="25000">
                  <a:srgbClr val="2B19A3">
                    <a:lumMod val="100000"/>
                  </a:srgbClr>
                </a:gs>
                <a:gs pos="75000">
                  <a:srgbClr val="F353D5"/>
                </a:gs>
              </a:gsLst>
              <a:lin ang="5400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t>Thomas Monaghan</a:t>
            </a:r>
          </a:p>
        </p:txBody>
      </p:sp>
      <p:sp>
        <p:nvSpPr>
          <p:cNvPr id="9" name="Rectangle: Rounded Corners 8">
            <a:extLst>
              <a:ext uri="{FF2B5EF4-FFF2-40B4-BE49-F238E27FC236}">
                <a16:creationId xmlns:a16="http://schemas.microsoft.com/office/drawing/2014/main" id="{2AD8B788-8A93-1723-CEB0-AEA5A6FBC3E8}"/>
              </a:ext>
            </a:extLst>
          </p:cNvPr>
          <p:cNvSpPr/>
          <p:nvPr/>
        </p:nvSpPr>
        <p:spPr>
          <a:xfrm>
            <a:off x="6514455" y="2291255"/>
            <a:ext cx="4915744" cy="1752600"/>
          </a:xfrm>
          <a:prstGeom prst="roundRect">
            <a:avLst/>
          </a:prstGeom>
          <a:ln w="76200">
            <a:gradFill>
              <a:gsLst>
                <a:gs pos="25000">
                  <a:srgbClr val="2B19A3">
                    <a:lumMod val="100000"/>
                  </a:srgbClr>
                </a:gs>
                <a:gs pos="75000">
                  <a:srgbClr val="F353D5"/>
                </a:gs>
              </a:gsLst>
              <a:lin ang="5400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t>Clare Hawkes</a:t>
            </a:r>
          </a:p>
        </p:txBody>
      </p:sp>
    </p:spTree>
    <p:extLst>
      <p:ext uri="{BB962C8B-B14F-4D97-AF65-F5344CB8AC3E}">
        <p14:creationId xmlns:p14="http://schemas.microsoft.com/office/powerpoint/2010/main" val="366248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Jane Dennison</a:t>
            </a:r>
          </a:p>
        </p:txBody>
      </p:sp>
      <p:pic>
        <p:nvPicPr>
          <p:cNvPr id="3" name="Picture 2" descr="A close-up of a logo&#10;&#10;Description automatically generated with low confidence">
            <a:extLst>
              <a:ext uri="{FF2B5EF4-FFF2-40B4-BE49-F238E27FC236}">
                <a16:creationId xmlns:a16="http://schemas.microsoft.com/office/drawing/2014/main" id="{1FACFEAD-74F9-8CDE-0EDB-B0823E4A8327}"/>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pic>
        <p:nvPicPr>
          <p:cNvPr id="7" name="Picture 6" descr="User with solid fill">
            <a:extLst>
              <a:ext uri="{FF2B5EF4-FFF2-40B4-BE49-F238E27FC236}">
                <a16:creationId xmlns:a16="http://schemas.microsoft.com/office/drawing/2014/main" id="{9C973865-6E20-D1C6-D341-10694CAF3D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0893" y="2044201"/>
            <a:ext cx="2452881" cy="2452881"/>
          </a:xfrm>
          <a:prstGeom prst="rect">
            <a:avLst/>
          </a:prstGeom>
        </p:spPr>
      </p:pic>
      <p:sp>
        <p:nvSpPr>
          <p:cNvPr id="8" name="TextBox 7">
            <a:extLst>
              <a:ext uri="{FF2B5EF4-FFF2-40B4-BE49-F238E27FC236}">
                <a16:creationId xmlns:a16="http://schemas.microsoft.com/office/drawing/2014/main" id="{4ACB026B-F652-9731-6553-7DEC698384FC}"/>
              </a:ext>
            </a:extLst>
          </p:cNvPr>
          <p:cNvSpPr txBox="1"/>
          <p:nvPr/>
        </p:nvSpPr>
        <p:spPr>
          <a:xfrm>
            <a:off x="3152775" y="479926"/>
            <a:ext cx="8341135" cy="3970318"/>
          </a:xfrm>
          <a:prstGeom prst="rect">
            <a:avLst/>
          </a:prstGeom>
          <a:noFill/>
        </p:spPr>
        <p:txBody>
          <a:bodyPr wrap="square" rtlCol="0">
            <a:spAutoFit/>
          </a:bodyPr>
          <a:lstStyle/>
          <a:p>
            <a:r>
              <a:rPr lang="en-GB" dirty="0">
                <a:effectLst/>
                <a:latin typeface="+mj-lt"/>
                <a:ea typeface="Calibri" panose="020F0502020204030204" pitchFamily="34" charset="0"/>
              </a:rPr>
              <a:t>I am the CEO of Dragonfly Cancer Trust, which is a small charity based in the Northeast of England. We have a national reach and collaborate with hospices and hospitals across the U.K. </a:t>
            </a:r>
          </a:p>
          <a:p>
            <a:endParaRPr lang="en-GB" dirty="0">
              <a:effectLst/>
              <a:latin typeface="+mj-lt"/>
              <a:ea typeface="Calibri" panose="020F0502020204030204" pitchFamily="34" charset="0"/>
            </a:endParaRPr>
          </a:p>
          <a:p>
            <a:r>
              <a:rPr lang="en-GB" dirty="0">
                <a:effectLst/>
                <a:latin typeface="+mj-lt"/>
                <a:ea typeface="Calibri" panose="020F0502020204030204" pitchFamily="34" charset="0"/>
              </a:rPr>
              <a:t>I am an entrepreneur and have created successful businesses and gained recognition and awards within the region for my efforts. I am a mum to three grown up children and a very new grandmother!</a:t>
            </a:r>
          </a:p>
          <a:p>
            <a:endParaRPr lang="en-GB" dirty="0">
              <a:effectLst/>
              <a:latin typeface="+mj-lt"/>
              <a:ea typeface="Calibri" panose="020F0502020204030204" pitchFamily="34" charset="0"/>
            </a:endParaRPr>
          </a:p>
          <a:p>
            <a:r>
              <a:rPr lang="en-GB" dirty="0">
                <a:effectLst/>
                <a:latin typeface="+mj-lt"/>
                <a:ea typeface="Calibri" panose="020F0502020204030204" pitchFamily="34" charset="0"/>
              </a:rPr>
              <a:t>Sadly, like many people I have lived experience of cancer thought both my profession and personal life. </a:t>
            </a:r>
          </a:p>
          <a:p>
            <a:endParaRPr lang="en-GB" dirty="0">
              <a:effectLst/>
              <a:latin typeface="+mj-lt"/>
              <a:ea typeface="Calibri" panose="020F0502020204030204" pitchFamily="34" charset="0"/>
            </a:endParaRPr>
          </a:p>
          <a:p>
            <a:r>
              <a:rPr lang="en-GB" dirty="0">
                <a:effectLst/>
                <a:latin typeface="+mj-lt"/>
                <a:ea typeface="Calibri" panose="020F0502020204030204" pitchFamily="34" charset="0"/>
              </a:rPr>
              <a:t>The work that I do has strong synergy with the work of Norther Cancer Voices, albeit a different age range, we also aim to provide the best possible care and support for cancer patients and their families.</a:t>
            </a:r>
          </a:p>
        </p:txBody>
      </p:sp>
      <p:cxnSp>
        <p:nvCxnSpPr>
          <p:cNvPr id="11" name="Straight Connector 10">
            <a:extLst>
              <a:ext uri="{FF2B5EF4-FFF2-40B4-BE49-F238E27FC236}">
                <a16:creationId xmlns:a16="http://schemas.microsoft.com/office/drawing/2014/main" id="{0F4EBE12-FE04-DEC6-8D7E-DC13EA80CBE2}"/>
              </a:ext>
            </a:extLst>
          </p:cNvPr>
          <p:cNvCxnSpPr>
            <a:cxnSpLocks/>
          </p:cNvCxnSpPr>
          <p:nvPr/>
        </p:nvCxnSpPr>
        <p:spPr>
          <a:xfrm>
            <a:off x="682180" y="4953421"/>
            <a:ext cx="10827641" cy="0"/>
          </a:xfrm>
          <a:prstGeom prst="line">
            <a:avLst/>
          </a:prstGeom>
          <a:ln w="38100" cmpd="sng">
            <a:solidFill>
              <a:srgbClr val="2B19A3"/>
            </a:solidFill>
          </a:ln>
        </p:spPr>
        <p:style>
          <a:lnRef idx="1">
            <a:schemeClr val="accent1"/>
          </a:lnRef>
          <a:fillRef idx="0">
            <a:schemeClr val="accent1"/>
          </a:fillRef>
          <a:effectRef idx="0">
            <a:schemeClr val="accent1"/>
          </a:effectRef>
          <a:fontRef idx="minor">
            <a:schemeClr val="tx1"/>
          </a:fontRef>
        </p:style>
      </p:cxnSp>
      <p:pic>
        <p:nvPicPr>
          <p:cNvPr id="1026" name="Picture 1">
            <a:extLst>
              <a:ext uri="{FF2B5EF4-FFF2-40B4-BE49-F238E27FC236}">
                <a16:creationId xmlns:a16="http://schemas.microsoft.com/office/drawing/2014/main" id="{7B4CC6CA-D1A7-493D-439B-7839B31283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93" y="1459476"/>
            <a:ext cx="2289270" cy="3037606"/>
          </a:xfrm>
          <a:prstGeom prst="rect">
            <a:avLst/>
          </a:prstGeom>
          <a:noFill/>
          <a:ln w="76200" cap="rnd">
            <a:gradFill>
              <a:gsLst>
                <a:gs pos="0">
                  <a:srgbClr val="2B19A3"/>
                </a:gs>
                <a:gs pos="100000">
                  <a:srgbClr val="F353D5"/>
                </a:gs>
              </a:gsLst>
              <a:lin ang="5400000" scaled="1"/>
            </a:gra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6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270B1-2C25-9F37-7E62-4F89349FDD90}"/>
              </a:ext>
            </a:extLst>
          </p:cNvPr>
          <p:cNvPicPr>
            <a:picLocks noChangeAspect="1"/>
          </p:cNvPicPr>
          <p:nvPr/>
        </p:nvPicPr>
        <p:blipFill>
          <a:blip r:embed="rId3"/>
          <a:stretch>
            <a:fillRect/>
          </a:stretch>
        </p:blipFill>
        <p:spPr>
          <a:xfrm>
            <a:off x="440335" y="1847659"/>
            <a:ext cx="2393996" cy="2649423"/>
          </a:xfrm>
          <a:prstGeom prst="rect">
            <a:avLst/>
          </a:prstGeom>
          <a:ln w="76200">
            <a:gradFill>
              <a:gsLst>
                <a:gs pos="0">
                  <a:srgbClr val="2B19A3"/>
                </a:gs>
                <a:gs pos="100000">
                  <a:srgbClr val="F353D5"/>
                </a:gs>
              </a:gsLst>
              <a:lin ang="5400000" scaled="1"/>
            </a:gradFill>
          </a:ln>
        </p:spPr>
      </p:pic>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Clare Hawkes</a:t>
            </a:r>
          </a:p>
        </p:txBody>
      </p:sp>
      <p:pic>
        <p:nvPicPr>
          <p:cNvPr id="3" name="Picture 2" descr="A close-up of a logo&#10;&#10;Description automatically generated with low confidence">
            <a:extLst>
              <a:ext uri="{FF2B5EF4-FFF2-40B4-BE49-F238E27FC236}">
                <a16:creationId xmlns:a16="http://schemas.microsoft.com/office/drawing/2014/main" id="{1FACFEAD-74F9-8CDE-0EDB-B0823E4A8327}"/>
              </a:ext>
            </a:extLst>
          </p:cNvPr>
          <p:cNvPicPr>
            <a:picLocks noChangeAspect="1"/>
          </p:cNvPicPr>
          <p:nvPr/>
        </p:nvPicPr>
        <p:blipFill rotWithShape="1">
          <a:blip r:embed="rId4">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
        <p:nvSpPr>
          <p:cNvPr id="8" name="TextBox 7">
            <a:extLst>
              <a:ext uri="{FF2B5EF4-FFF2-40B4-BE49-F238E27FC236}">
                <a16:creationId xmlns:a16="http://schemas.microsoft.com/office/drawing/2014/main" id="{4ACB026B-F652-9731-6553-7DEC698384FC}"/>
              </a:ext>
            </a:extLst>
          </p:cNvPr>
          <p:cNvSpPr txBox="1"/>
          <p:nvPr/>
        </p:nvSpPr>
        <p:spPr>
          <a:xfrm>
            <a:off x="3152775" y="479926"/>
            <a:ext cx="8341135" cy="3785652"/>
          </a:xfrm>
          <a:prstGeom prst="rect">
            <a:avLst/>
          </a:prstGeom>
          <a:noFill/>
        </p:spPr>
        <p:txBody>
          <a:bodyPr wrap="square" rtlCol="0">
            <a:spAutoFit/>
          </a:bodyPr>
          <a:lstStyle/>
          <a:p>
            <a:r>
              <a:rPr lang="en-GB" sz="2000" dirty="0">
                <a:effectLst/>
                <a:latin typeface="+mj-lt"/>
                <a:ea typeface="Calibri" panose="020F0502020204030204" pitchFamily="34" charset="0"/>
              </a:rPr>
              <a:t>My working life has given me a natural curiosity to make things better and over the years. I have a wealth of experience of improving customer and colleague experiences and journeys in a corporate environment.</a:t>
            </a:r>
          </a:p>
          <a:p>
            <a:endParaRPr lang="en-GB" sz="2000" dirty="0">
              <a:effectLst/>
              <a:latin typeface="+mj-lt"/>
              <a:ea typeface="Calibri" panose="020F0502020204030204" pitchFamily="34" charset="0"/>
            </a:endParaRPr>
          </a:p>
          <a:p>
            <a:r>
              <a:rPr lang="en-GB" sz="2000" dirty="0">
                <a:effectLst/>
                <a:latin typeface="+mj-lt"/>
                <a:ea typeface="Calibri" panose="020F0502020204030204" pitchFamily="34" charset="0"/>
              </a:rPr>
              <a:t>My son has given me first hand experience of how amazing the NHS are and the fantastic care they give. But I know there is more that can be done to improve the experiences of those needing care.</a:t>
            </a:r>
          </a:p>
          <a:p>
            <a:endParaRPr lang="en-GB" sz="2000" dirty="0">
              <a:effectLst/>
              <a:latin typeface="+mj-lt"/>
              <a:ea typeface="Calibri" panose="020F0502020204030204" pitchFamily="34" charset="0"/>
            </a:endParaRPr>
          </a:p>
          <a:p>
            <a:r>
              <a:rPr lang="en-GB" sz="2000" dirty="0">
                <a:effectLst/>
                <a:latin typeface="+mj-lt"/>
                <a:ea typeface="Calibri" panose="020F0502020204030204" pitchFamily="34" charset="0"/>
              </a:rPr>
              <a:t>I hope my experience will make me an asset to Northern Cancer Voices and that I will be able to add value and give guidance, support and time to this worthwhile organisation as it takes it next step in what I am sure will be an epic journey.</a:t>
            </a:r>
          </a:p>
        </p:txBody>
      </p:sp>
      <p:cxnSp>
        <p:nvCxnSpPr>
          <p:cNvPr id="11" name="Straight Connector 10">
            <a:extLst>
              <a:ext uri="{FF2B5EF4-FFF2-40B4-BE49-F238E27FC236}">
                <a16:creationId xmlns:a16="http://schemas.microsoft.com/office/drawing/2014/main" id="{0F4EBE12-FE04-DEC6-8D7E-DC13EA80CBE2}"/>
              </a:ext>
            </a:extLst>
          </p:cNvPr>
          <p:cNvCxnSpPr>
            <a:cxnSpLocks/>
          </p:cNvCxnSpPr>
          <p:nvPr/>
        </p:nvCxnSpPr>
        <p:spPr>
          <a:xfrm>
            <a:off x="682180" y="4953421"/>
            <a:ext cx="10827641" cy="0"/>
          </a:xfrm>
          <a:prstGeom prst="line">
            <a:avLst/>
          </a:prstGeom>
          <a:ln w="38100" cmpd="sng">
            <a:solidFill>
              <a:srgbClr val="2B19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93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Thomas Monaghan</a:t>
            </a:r>
          </a:p>
        </p:txBody>
      </p:sp>
      <p:pic>
        <p:nvPicPr>
          <p:cNvPr id="3" name="Picture 2" descr="A close-up of a logo&#10;&#10;Description automatically generated with low confidence">
            <a:extLst>
              <a:ext uri="{FF2B5EF4-FFF2-40B4-BE49-F238E27FC236}">
                <a16:creationId xmlns:a16="http://schemas.microsoft.com/office/drawing/2014/main" id="{1FACFEAD-74F9-8CDE-0EDB-B0823E4A8327}"/>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pic>
        <p:nvPicPr>
          <p:cNvPr id="7" name="Picture 6" descr="A person in a suit smiling&#10;&#10;Description automatically generated with medium confidence">
            <a:extLst>
              <a:ext uri="{FF2B5EF4-FFF2-40B4-BE49-F238E27FC236}">
                <a16:creationId xmlns:a16="http://schemas.microsoft.com/office/drawing/2014/main" id="{9C973865-6E20-D1C6-D341-10694CAF3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93" y="1967930"/>
            <a:ext cx="2452881" cy="2605424"/>
          </a:xfrm>
          <a:prstGeom prst="rect">
            <a:avLst/>
          </a:prstGeom>
          <a:ln w="76200">
            <a:gradFill>
              <a:gsLst>
                <a:gs pos="0">
                  <a:srgbClr val="2B19A3"/>
                </a:gs>
                <a:gs pos="100000">
                  <a:srgbClr val="F353D5"/>
                </a:gs>
              </a:gsLst>
              <a:lin ang="5400000" scaled="1"/>
            </a:gradFill>
          </a:ln>
        </p:spPr>
      </p:pic>
      <p:sp>
        <p:nvSpPr>
          <p:cNvPr id="8" name="TextBox 7">
            <a:extLst>
              <a:ext uri="{FF2B5EF4-FFF2-40B4-BE49-F238E27FC236}">
                <a16:creationId xmlns:a16="http://schemas.microsoft.com/office/drawing/2014/main" id="{4ACB026B-F652-9731-6553-7DEC698384FC}"/>
              </a:ext>
            </a:extLst>
          </p:cNvPr>
          <p:cNvSpPr txBox="1"/>
          <p:nvPr/>
        </p:nvSpPr>
        <p:spPr>
          <a:xfrm>
            <a:off x="3152775" y="479926"/>
            <a:ext cx="8341135" cy="4093428"/>
          </a:xfrm>
          <a:prstGeom prst="rect">
            <a:avLst/>
          </a:prstGeom>
          <a:noFill/>
        </p:spPr>
        <p:txBody>
          <a:bodyPr wrap="square" rtlCol="0">
            <a:spAutoFit/>
          </a:bodyPr>
          <a:lstStyle/>
          <a:p>
            <a:r>
              <a:rPr lang="en-GB" sz="2000" dirty="0">
                <a:effectLst/>
                <a:latin typeface="+mj-lt"/>
                <a:ea typeface="Calibri" panose="020F0502020204030204" pitchFamily="34" charset="0"/>
              </a:rPr>
              <a:t>Having worked with Northern Cancer Voices since their establishment in various ways, I am delighted to be joining their Trustee Board as they progress to the next stage of their organisational development. </a:t>
            </a:r>
          </a:p>
          <a:p>
            <a:endParaRPr lang="en-GB" sz="2000" dirty="0">
              <a:latin typeface="+mj-lt"/>
              <a:ea typeface="Calibri" panose="020F0502020204030204" pitchFamily="34" charset="0"/>
            </a:endParaRPr>
          </a:p>
          <a:p>
            <a:r>
              <a:rPr lang="en-GB" sz="2000" dirty="0">
                <a:effectLst/>
                <a:latin typeface="+mj-lt"/>
                <a:ea typeface="Calibri" panose="020F0502020204030204" pitchFamily="34" charset="0"/>
              </a:rPr>
              <a:t>Every time I hear that 1 in 2 people will develop some form of cancer in their lifetime I am reminded of why Northern Cancer Voices is needed - so that cancer patients, their families, and carers get the highest quality of care &amp; support they need, when they need it most. </a:t>
            </a:r>
          </a:p>
          <a:p>
            <a:endParaRPr lang="en-GB" sz="2000" dirty="0">
              <a:latin typeface="+mj-lt"/>
              <a:ea typeface="Calibri" panose="020F0502020204030204" pitchFamily="34" charset="0"/>
            </a:endParaRPr>
          </a:p>
          <a:p>
            <a:r>
              <a:rPr lang="en-GB" sz="2000" dirty="0">
                <a:effectLst/>
                <a:latin typeface="+mj-lt"/>
                <a:ea typeface="Calibri" panose="020F0502020204030204" pitchFamily="34" charset="0"/>
              </a:rPr>
              <a:t>It is only through listening to the voices of those who have been affected by this awful disease that real system change can be brought about and I firmly believe that Northern Cancer Voices will continue to demonstrate this on a local, regional, and national level.</a:t>
            </a:r>
          </a:p>
        </p:txBody>
      </p:sp>
      <p:cxnSp>
        <p:nvCxnSpPr>
          <p:cNvPr id="11" name="Straight Connector 10">
            <a:extLst>
              <a:ext uri="{FF2B5EF4-FFF2-40B4-BE49-F238E27FC236}">
                <a16:creationId xmlns:a16="http://schemas.microsoft.com/office/drawing/2014/main" id="{0F4EBE12-FE04-DEC6-8D7E-DC13EA80CBE2}"/>
              </a:ext>
            </a:extLst>
          </p:cNvPr>
          <p:cNvCxnSpPr>
            <a:cxnSpLocks/>
          </p:cNvCxnSpPr>
          <p:nvPr/>
        </p:nvCxnSpPr>
        <p:spPr>
          <a:xfrm>
            <a:off x="682180" y="4953421"/>
            <a:ext cx="10827641" cy="0"/>
          </a:xfrm>
          <a:prstGeom prst="line">
            <a:avLst/>
          </a:prstGeom>
          <a:ln w="38100" cmpd="sng">
            <a:solidFill>
              <a:srgbClr val="2B19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96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BC098-2427-9730-6516-C94CAE72C240}"/>
              </a:ext>
            </a:extLst>
          </p:cNvPr>
          <p:cNvPicPr>
            <a:picLocks noChangeAspect="1"/>
          </p:cNvPicPr>
          <p:nvPr/>
        </p:nvPicPr>
        <p:blipFill rotWithShape="1">
          <a:blip r:embed="rId3">
            <a:extLst>
              <a:ext uri="{28A0092B-C50C-407E-A947-70E740481C1C}">
                <a14:useLocalDpi xmlns:a14="http://schemas.microsoft.com/office/drawing/2010/main" val="0"/>
              </a:ext>
            </a:extLst>
          </a:blip>
          <a:srcRect l="7247" t="22969" r="11594" b="27344"/>
          <a:stretch/>
        </p:blipFill>
        <p:spPr bwMode="auto">
          <a:xfrm>
            <a:off x="682180" y="2044201"/>
            <a:ext cx="2133600" cy="2388235"/>
          </a:xfrm>
          <a:prstGeom prst="rect">
            <a:avLst/>
          </a:prstGeom>
          <a:noFill/>
          <a:ln w="76200">
            <a:gradFill>
              <a:gsLst>
                <a:gs pos="0">
                  <a:srgbClr val="2B19A3"/>
                </a:gs>
                <a:gs pos="100000">
                  <a:srgbClr val="F353D5"/>
                </a:gs>
              </a:gsLst>
              <a:lin ang="5400000" scaled="1"/>
            </a:gradFill>
          </a:ln>
          <a:extLst>
            <a:ext uri="{53640926-AAD7-44D8-BBD7-CCE9431645EC}">
              <a14:shadowObscured xmlns:a14="http://schemas.microsoft.com/office/drawing/2010/main"/>
            </a:ext>
          </a:extLst>
        </p:spPr>
      </p:pic>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Liam Davidson</a:t>
            </a:r>
          </a:p>
        </p:txBody>
      </p:sp>
      <p:pic>
        <p:nvPicPr>
          <p:cNvPr id="3" name="Picture 2" descr="A close-up of a logo&#10;&#10;Description automatically generated with low confidence">
            <a:extLst>
              <a:ext uri="{FF2B5EF4-FFF2-40B4-BE49-F238E27FC236}">
                <a16:creationId xmlns:a16="http://schemas.microsoft.com/office/drawing/2014/main" id="{1FACFEAD-74F9-8CDE-0EDB-B0823E4A8327}"/>
              </a:ext>
            </a:extLst>
          </p:cNvPr>
          <p:cNvPicPr>
            <a:picLocks noChangeAspect="1"/>
          </p:cNvPicPr>
          <p:nvPr/>
        </p:nvPicPr>
        <p:blipFill rotWithShape="1">
          <a:blip r:embed="rId4">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
        <p:nvSpPr>
          <p:cNvPr id="8" name="TextBox 7">
            <a:extLst>
              <a:ext uri="{FF2B5EF4-FFF2-40B4-BE49-F238E27FC236}">
                <a16:creationId xmlns:a16="http://schemas.microsoft.com/office/drawing/2014/main" id="{4ACB026B-F652-9731-6553-7DEC698384FC}"/>
              </a:ext>
            </a:extLst>
          </p:cNvPr>
          <p:cNvSpPr txBox="1"/>
          <p:nvPr/>
        </p:nvSpPr>
        <p:spPr>
          <a:xfrm>
            <a:off x="3152775" y="479926"/>
            <a:ext cx="8341135" cy="3785652"/>
          </a:xfrm>
          <a:prstGeom prst="rect">
            <a:avLst/>
          </a:prstGeom>
          <a:noFill/>
        </p:spPr>
        <p:txBody>
          <a:bodyPr wrap="square" rtlCol="0">
            <a:sp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It is a great pleasure to join the Board of Trustees of Northern Cancer Voices (NCV) as they move to a recognised charitable status. </a:t>
            </a: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Having followed NCV over the last few years it has been wonderful to see the passion and heart of the organisation as they bring together individuals and communities affected by cancer. The disease has affected so many families, as well as my own, and it is a privilege to work with a team that aim to improve cancer outcomes in the northern region. </a:t>
            </a:r>
            <a:endParaRPr lang="en-GB" sz="2800" dirty="0">
              <a:effectLst/>
              <a:latin typeface="+mj-lt"/>
              <a:ea typeface="Calibri" panose="020F0502020204030204" pitchFamily="34" charset="0"/>
            </a:endParaRPr>
          </a:p>
        </p:txBody>
      </p:sp>
      <p:cxnSp>
        <p:nvCxnSpPr>
          <p:cNvPr id="11" name="Straight Connector 10">
            <a:extLst>
              <a:ext uri="{FF2B5EF4-FFF2-40B4-BE49-F238E27FC236}">
                <a16:creationId xmlns:a16="http://schemas.microsoft.com/office/drawing/2014/main" id="{0F4EBE12-FE04-DEC6-8D7E-DC13EA80CBE2}"/>
              </a:ext>
            </a:extLst>
          </p:cNvPr>
          <p:cNvCxnSpPr>
            <a:cxnSpLocks/>
          </p:cNvCxnSpPr>
          <p:nvPr/>
        </p:nvCxnSpPr>
        <p:spPr>
          <a:xfrm>
            <a:off x="682180" y="4953421"/>
            <a:ext cx="10827641" cy="0"/>
          </a:xfrm>
          <a:prstGeom prst="line">
            <a:avLst/>
          </a:prstGeom>
          <a:ln w="38100" cmpd="sng">
            <a:solidFill>
              <a:srgbClr val="2B19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0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5F8FB2-9BE2-E46C-46D9-EE881BECD634}"/>
              </a:ext>
            </a:extLst>
          </p:cNvPr>
          <p:cNvSpPr txBox="1">
            <a:spLocks/>
          </p:cNvSpPr>
          <p:nvPr/>
        </p:nvSpPr>
        <p:spPr>
          <a:xfrm>
            <a:off x="410892" y="5305772"/>
            <a:ext cx="10380573" cy="934307"/>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GB" dirty="0"/>
              <a:t>Try our New Survey Tool!</a:t>
            </a:r>
          </a:p>
        </p:txBody>
      </p:sp>
      <p:pic>
        <p:nvPicPr>
          <p:cNvPr id="2" name="Picture 1" descr="A close-up of a logo&#10;&#10;Description automatically generated with low confidence">
            <a:extLst>
              <a:ext uri="{FF2B5EF4-FFF2-40B4-BE49-F238E27FC236}">
                <a16:creationId xmlns:a16="http://schemas.microsoft.com/office/drawing/2014/main" id="{D736C15D-6CAC-4E05-014C-2C73FA62370A}"/>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pic>
        <p:nvPicPr>
          <p:cNvPr id="6" name="Picture 5">
            <a:extLst>
              <a:ext uri="{FF2B5EF4-FFF2-40B4-BE49-F238E27FC236}">
                <a16:creationId xmlns:a16="http://schemas.microsoft.com/office/drawing/2014/main" id="{8CDEE650-107F-18E2-9AFB-5B57F513E9E3}"/>
              </a:ext>
            </a:extLst>
          </p:cNvPr>
          <p:cNvPicPr>
            <a:picLocks noChangeAspect="1"/>
          </p:cNvPicPr>
          <p:nvPr/>
        </p:nvPicPr>
        <p:blipFill>
          <a:blip r:embed="rId4"/>
          <a:stretch>
            <a:fillRect/>
          </a:stretch>
        </p:blipFill>
        <p:spPr>
          <a:xfrm>
            <a:off x="4438585" y="1114159"/>
            <a:ext cx="3314829" cy="3417350"/>
          </a:xfrm>
          <a:prstGeom prst="rect">
            <a:avLst/>
          </a:prstGeom>
          <a:ln w="127000">
            <a:gradFill>
              <a:gsLst>
                <a:gs pos="0">
                  <a:srgbClr val="2B19A3"/>
                </a:gs>
                <a:gs pos="100000">
                  <a:srgbClr val="F353D5"/>
                </a:gs>
              </a:gsLst>
              <a:lin ang="5400000" scaled="1"/>
            </a:gradFill>
          </a:ln>
        </p:spPr>
      </p:pic>
    </p:spTree>
    <p:extLst>
      <p:ext uri="{BB962C8B-B14F-4D97-AF65-F5344CB8AC3E}">
        <p14:creationId xmlns:p14="http://schemas.microsoft.com/office/powerpoint/2010/main" val="126163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lose-up of a logo&#10;&#10;Description automatically generated with low confidence">
            <a:extLst>
              <a:ext uri="{FF2B5EF4-FFF2-40B4-BE49-F238E27FC236}">
                <a16:creationId xmlns:a16="http://schemas.microsoft.com/office/drawing/2014/main" id="{92F62311-B7E3-0525-6533-91C348504B99}"/>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
        <p:nvSpPr>
          <p:cNvPr id="8" name="Title 9">
            <a:extLst>
              <a:ext uri="{FF2B5EF4-FFF2-40B4-BE49-F238E27FC236}">
                <a16:creationId xmlns:a16="http://schemas.microsoft.com/office/drawing/2014/main" id="{35F45C51-40EC-04D2-7995-704AA2ED64F3}"/>
              </a:ext>
            </a:extLst>
          </p:cNvPr>
          <p:cNvSpPr txBox="1">
            <a:spLocks/>
          </p:cNvSpPr>
          <p:nvPr/>
        </p:nvSpPr>
        <p:spPr>
          <a:xfrm>
            <a:off x="410893" y="4945801"/>
            <a:ext cx="10380573" cy="14322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GB" dirty="0"/>
              <a:t>Thank you!</a:t>
            </a:r>
          </a:p>
        </p:txBody>
      </p:sp>
    </p:spTree>
    <p:extLst>
      <p:ext uri="{BB962C8B-B14F-4D97-AF65-F5344CB8AC3E}">
        <p14:creationId xmlns:p14="http://schemas.microsoft.com/office/powerpoint/2010/main" val="31739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37BC-2FB5-EEA8-AF7A-739F54AC9482}"/>
              </a:ext>
            </a:extLst>
          </p:cNvPr>
          <p:cNvSpPr>
            <a:spLocks noGrp="1"/>
          </p:cNvSpPr>
          <p:nvPr>
            <p:ph type="title" idx="4294967295"/>
          </p:nvPr>
        </p:nvSpPr>
        <p:spPr>
          <a:xfrm>
            <a:off x="761801" y="858838"/>
            <a:ext cx="9618862" cy="1431925"/>
          </a:xfrm>
        </p:spPr>
        <p:txBody>
          <a:bodyPr/>
          <a:lstStyle/>
          <a:p>
            <a:r>
              <a:rPr lang="en-GB" dirty="0"/>
              <a:t>Itinerary</a:t>
            </a:r>
          </a:p>
        </p:txBody>
      </p:sp>
      <p:pic>
        <p:nvPicPr>
          <p:cNvPr id="5" name="Picture 4" descr="A close-up of a logo&#10;&#10;Description automatically generated with low confidence">
            <a:extLst>
              <a:ext uri="{FF2B5EF4-FFF2-40B4-BE49-F238E27FC236}">
                <a16:creationId xmlns:a16="http://schemas.microsoft.com/office/drawing/2014/main" id="{9008A6A3-49C4-9F40-E260-D85A70DDD389}"/>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graphicFrame>
        <p:nvGraphicFramePr>
          <p:cNvPr id="4" name="Table 5">
            <a:extLst>
              <a:ext uri="{FF2B5EF4-FFF2-40B4-BE49-F238E27FC236}">
                <a16:creationId xmlns:a16="http://schemas.microsoft.com/office/drawing/2014/main" id="{C803E217-DD29-F9F5-F202-151CF5E68AF9}"/>
              </a:ext>
            </a:extLst>
          </p:cNvPr>
          <p:cNvGraphicFramePr>
            <a:graphicFrameLocks noGrp="1"/>
          </p:cNvGraphicFramePr>
          <p:nvPr>
            <p:extLst>
              <p:ext uri="{D42A27DB-BD31-4B8C-83A1-F6EECF244321}">
                <p14:modId xmlns:p14="http://schemas.microsoft.com/office/powerpoint/2010/main" val="230967835"/>
              </p:ext>
            </p:extLst>
          </p:nvPr>
        </p:nvGraphicFramePr>
        <p:xfrm>
          <a:off x="761801" y="2316479"/>
          <a:ext cx="10732109" cy="2823690"/>
        </p:xfrm>
        <a:graphic>
          <a:graphicData uri="http://schemas.openxmlformats.org/drawingml/2006/table">
            <a:tbl>
              <a:tblPr>
                <a:tableStyleId>{9D7B26C5-4107-4FEC-AEDC-1716B250A1EF}</a:tableStyleId>
              </a:tblPr>
              <a:tblGrid>
                <a:gridCol w="1771320">
                  <a:extLst>
                    <a:ext uri="{9D8B030D-6E8A-4147-A177-3AD203B41FA5}">
                      <a16:colId xmlns:a16="http://schemas.microsoft.com/office/drawing/2014/main" val="3648061127"/>
                    </a:ext>
                  </a:extLst>
                </a:gridCol>
                <a:gridCol w="8960789">
                  <a:extLst>
                    <a:ext uri="{9D8B030D-6E8A-4147-A177-3AD203B41FA5}">
                      <a16:colId xmlns:a16="http://schemas.microsoft.com/office/drawing/2014/main" val="304915701"/>
                    </a:ext>
                  </a:extLst>
                </a:gridCol>
              </a:tblGrid>
              <a:tr h="470615">
                <a:tc>
                  <a:txBody>
                    <a:bodyPr/>
                    <a:lstStyle/>
                    <a:p>
                      <a:pPr algn="r"/>
                      <a:r>
                        <a:rPr lang="en-GB" sz="2000" dirty="0"/>
                        <a:t>10:00</a:t>
                      </a:r>
                    </a:p>
                  </a:txBody>
                  <a:tcPr>
                    <a:lnT w="12700" cap="flat" cmpd="sng" algn="ctr">
                      <a:solidFill>
                        <a:srgbClr val="2B19A3"/>
                      </a:solidFill>
                      <a:prstDash val="solid"/>
                      <a:round/>
                      <a:headEnd type="none" w="med" len="med"/>
                      <a:tailEnd type="none" w="med" len="med"/>
                    </a:lnT>
                  </a:tcPr>
                </a:tc>
                <a:tc>
                  <a:txBody>
                    <a:bodyPr/>
                    <a:lstStyle/>
                    <a:p>
                      <a:r>
                        <a:rPr lang="en-GB" sz="2000" dirty="0"/>
                        <a:t>Housekeeping</a:t>
                      </a:r>
                    </a:p>
                  </a:txBody>
                  <a:tcPr>
                    <a:lnT w="12700" cap="flat" cmpd="sng" algn="ctr">
                      <a:solidFill>
                        <a:srgbClr val="2B19A3"/>
                      </a:solidFill>
                      <a:prstDash val="solid"/>
                      <a:round/>
                      <a:headEnd type="none" w="med" len="med"/>
                      <a:tailEnd type="none" w="med" len="med"/>
                    </a:lnT>
                  </a:tcPr>
                </a:tc>
                <a:extLst>
                  <a:ext uri="{0D108BD9-81ED-4DB2-BD59-A6C34878D82A}">
                    <a16:rowId xmlns:a16="http://schemas.microsoft.com/office/drawing/2014/main" val="3818217471"/>
                  </a:ext>
                </a:extLst>
              </a:tr>
              <a:tr h="470615">
                <a:tc>
                  <a:txBody>
                    <a:bodyPr/>
                    <a:lstStyle/>
                    <a:p>
                      <a:pPr algn="r"/>
                      <a:r>
                        <a:rPr lang="en-GB" sz="2000" dirty="0"/>
                        <a:t>10:05</a:t>
                      </a:r>
                    </a:p>
                  </a:txBody>
                  <a:tcPr/>
                </a:tc>
                <a:tc>
                  <a:txBody>
                    <a:bodyPr/>
                    <a:lstStyle/>
                    <a:p>
                      <a:r>
                        <a:rPr lang="en-GB" sz="2000" dirty="0"/>
                        <a:t>Getting to know you</a:t>
                      </a:r>
                    </a:p>
                  </a:txBody>
                  <a:tcPr/>
                </a:tc>
                <a:extLst>
                  <a:ext uri="{0D108BD9-81ED-4DB2-BD59-A6C34878D82A}">
                    <a16:rowId xmlns:a16="http://schemas.microsoft.com/office/drawing/2014/main" val="351665030"/>
                  </a:ext>
                </a:extLst>
              </a:tr>
              <a:tr h="470615">
                <a:tc>
                  <a:txBody>
                    <a:bodyPr/>
                    <a:lstStyle/>
                    <a:p>
                      <a:pPr algn="r"/>
                      <a:r>
                        <a:rPr lang="en-GB" sz="2000" dirty="0"/>
                        <a:t>10:25</a:t>
                      </a:r>
                    </a:p>
                  </a:txBody>
                  <a:tcPr/>
                </a:tc>
                <a:tc>
                  <a:txBody>
                    <a:bodyPr/>
                    <a:lstStyle/>
                    <a:p>
                      <a:r>
                        <a:rPr lang="en-GB" sz="2000" dirty="0"/>
                        <a:t>Testimonials</a:t>
                      </a:r>
                    </a:p>
                  </a:txBody>
                  <a:tcPr/>
                </a:tc>
                <a:extLst>
                  <a:ext uri="{0D108BD9-81ED-4DB2-BD59-A6C34878D82A}">
                    <a16:rowId xmlns:a16="http://schemas.microsoft.com/office/drawing/2014/main" val="3140085349"/>
                  </a:ext>
                </a:extLst>
              </a:tr>
              <a:tr h="470615">
                <a:tc>
                  <a:txBody>
                    <a:bodyPr/>
                    <a:lstStyle/>
                    <a:p>
                      <a:pPr algn="r"/>
                      <a:r>
                        <a:rPr lang="en-GB" sz="2000" dirty="0"/>
                        <a:t>10:45</a:t>
                      </a:r>
                    </a:p>
                  </a:txBody>
                  <a:tcPr/>
                </a:tc>
                <a:tc>
                  <a:txBody>
                    <a:bodyPr/>
                    <a:lstStyle/>
                    <a:p>
                      <a:r>
                        <a:rPr lang="en-GB" sz="2000" dirty="0"/>
                        <a:t>Over to you</a:t>
                      </a:r>
                    </a:p>
                  </a:txBody>
                  <a:tcPr/>
                </a:tc>
                <a:extLst>
                  <a:ext uri="{0D108BD9-81ED-4DB2-BD59-A6C34878D82A}">
                    <a16:rowId xmlns:a16="http://schemas.microsoft.com/office/drawing/2014/main" val="375886463"/>
                  </a:ext>
                </a:extLst>
              </a:tr>
              <a:tr h="470615">
                <a:tc>
                  <a:txBody>
                    <a:bodyPr/>
                    <a:lstStyle/>
                    <a:p>
                      <a:pPr algn="r"/>
                      <a:r>
                        <a:rPr lang="en-GB" sz="2000" dirty="0"/>
                        <a:t>11:15</a:t>
                      </a:r>
                    </a:p>
                  </a:txBody>
                  <a:tcPr>
                    <a:lnB>
                      <a:noFill/>
                    </a:lnB>
                  </a:tcPr>
                </a:tc>
                <a:tc>
                  <a:txBody>
                    <a:bodyPr/>
                    <a:lstStyle/>
                    <a:p>
                      <a:r>
                        <a:rPr lang="en-GB" sz="2000" dirty="0"/>
                        <a:t>Moving forward</a:t>
                      </a:r>
                    </a:p>
                  </a:txBody>
                  <a:tcPr>
                    <a:lnB>
                      <a:noFill/>
                    </a:lnB>
                  </a:tcPr>
                </a:tc>
                <a:extLst>
                  <a:ext uri="{0D108BD9-81ED-4DB2-BD59-A6C34878D82A}">
                    <a16:rowId xmlns:a16="http://schemas.microsoft.com/office/drawing/2014/main" val="2663299843"/>
                  </a:ext>
                </a:extLst>
              </a:tr>
              <a:tr h="470615">
                <a:tc>
                  <a:txBody>
                    <a:bodyPr/>
                    <a:lstStyle/>
                    <a:p>
                      <a:pPr algn="r"/>
                      <a:r>
                        <a:rPr lang="en-GB" sz="2000" dirty="0"/>
                        <a:t>11:45</a:t>
                      </a:r>
                    </a:p>
                  </a:txBody>
                  <a:tcPr>
                    <a:lnL>
                      <a:noFill/>
                    </a:lnL>
                    <a:lnR>
                      <a:noFill/>
                    </a:lnR>
                    <a:lnT>
                      <a:noFill/>
                    </a:lnT>
                    <a:lnB w="12700" cap="flat" cmpd="sng" algn="ctr">
                      <a:solidFill>
                        <a:srgbClr val="F353D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t>End</a:t>
                      </a:r>
                    </a:p>
                  </a:txBody>
                  <a:tcPr>
                    <a:lnL>
                      <a:noFill/>
                    </a:lnL>
                    <a:lnR>
                      <a:noFill/>
                    </a:lnR>
                    <a:lnT>
                      <a:noFill/>
                    </a:lnT>
                    <a:lnB w="12700" cap="flat" cmpd="sng" algn="ctr">
                      <a:solidFill>
                        <a:srgbClr val="F353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104279"/>
                  </a:ext>
                </a:extLst>
              </a:tr>
            </a:tbl>
          </a:graphicData>
        </a:graphic>
      </p:graphicFrame>
      <p:graphicFrame>
        <p:nvGraphicFramePr>
          <p:cNvPr id="6" name="Table 5">
            <a:extLst>
              <a:ext uri="{FF2B5EF4-FFF2-40B4-BE49-F238E27FC236}">
                <a16:creationId xmlns:a16="http://schemas.microsoft.com/office/drawing/2014/main" id="{B0FD9688-3E7F-5B34-4A76-8CBB0C5206DE}"/>
              </a:ext>
            </a:extLst>
          </p:cNvPr>
          <p:cNvGraphicFramePr>
            <a:graphicFrameLocks noGrp="1"/>
          </p:cNvGraphicFramePr>
          <p:nvPr/>
        </p:nvGraphicFramePr>
        <p:xfrm>
          <a:off x="5530788" y="1127464"/>
          <a:ext cx="208280" cy="365760"/>
        </p:xfrm>
        <a:graphic>
          <a:graphicData uri="http://schemas.openxmlformats.org/drawingml/2006/table">
            <a:tbl>
              <a:tblPr/>
              <a:tblGrid>
                <a:gridCol w="208280">
                  <a:extLst>
                    <a:ext uri="{9D8B030D-6E8A-4147-A177-3AD203B41FA5}">
                      <a16:colId xmlns:a16="http://schemas.microsoft.com/office/drawing/2014/main" val="3961157356"/>
                    </a:ext>
                  </a:extLst>
                </a:gridCol>
              </a:tblGrid>
              <a:tr h="0">
                <a:tc>
                  <a:txBody>
                    <a:bodyPr/>
                    <a:lstStyle/>
                    <a:p>
                      <a:endParaRPr lang="en-GB"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965336423"/>
                  </a:ext>
                </a:extLst>
              </a:tr>
            </a:tbl>
          </a:graphicData>
        </a:graphic>
      </p:graphicFrame>
    </p:spTree>
    <p:extLst>
      <p:ext uri="{BB962C8B-B14F-4D97-AF65-F5344CB8AC3E}">
        <p14:creationId xmlns:p14="http://schemas.microsoft.com/office/powerpoint/2010/main" val="84198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686ECCC-A1BB-0E11-0DF6-CD104BBF7FE2}"/>
              </a:ext>
            </a:extLst>
          </p:cNvPr>
          <p:cNvSpPr txBox="1">
            <a:spLocks/>
          </p:cNvSpPr>
          <p:nvPr/>
        </p:nvSpPr>
        <p:spPr>
          <a:xfrm>
            <a:off x="410893" y="4945801"/>
            <a:ext cx="10380573" cy="14322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GB" dirty="0"/>
              <a:t>The Sock Exchange</a:t>
            </a:r>
          </a:p>
        </p:txBody>
      </p:sp>
      <p:sp>
        <p:nvSpPr>
          <p:cNvPr id="7" name="Content Placeholder 5">
            <a:extLst>
              <a:ext uri="{FF2B5EF4-FFF2-40B4-BE49-F238E27FC236}">
                <a16:creationId xmlns:a16="http://schemas.microsoft.com/office/drawing/2014/main" id="{4C6D4410-8AC8-54DC-1627-19F7A9390DA8}"/>
              </a:ext>
            </a:extLst>
          </p:cNvPr>
          <p:cNvSpPr txBox="1">
            <a:spLocks/>
          </p:cNvSpPr>
          <p:nvPr/>
        </p:nvSpPr>
        <p:spPr>
          <a:xfrm>
            <a:off x="410261" y="4788282"/>
            <a:ext cx="10381205" cy="439155"/>
          </a:xfrm>
          <a:prstGeom prst="rect">
            <a:avLst/>
          </a:prstGeom>
        </p:spPr>
        <p:txBody>
          <a:bodyPr>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Getting to know you</a:t>
            </a:r>
          </a:p>
        </p:txBody>
      </p:sp>
      <p:pic>
        <p:nvPicPr>
          <p:cNvPr id="10" name="Picture 9" descr="A close-up of a logo&#10;&#10;Description automatically generated with low confidence">
            <a:extLst>
              <a:ext uri="{FF2B5EF4-FFF2-40B4-BE49-F238E27FC236}">
                <a16:creationId xmlns:a16="http://schemas.microsoft.com/office/drawing/2014/main" id="{4F501EC9-7AAD-E754-4A16-CE60C7F76193}"/>
              </a:ext>
            </a:extLst>
          </p:cNvPr>
          <p:cNvPicPr>
            <a:picLocks noChangeAspect="1"/>
          </p:cNvPicPr>
          <p:nvPr/>
        </p:nvPicPr>
        <p:blipFill rotWithShape="1">
          <a:blip r:embed="rId4">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Tree>
    <p:extLst>
      <p:ext uri="{BB962C8B-B14F-4D97-AF65-F5344CB8AC3E}">
        <p14:creationId xmlns:p14="http://schemas.microsoft.com/office/powerpoint/2010/main" val="90529904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686ECCC-A1BB-0E11-0DF6-CD104BBF7FE2}"/>
              </a:ext>
            </a:extLst>
          </p:cNvPr>
          <p:cNvSpPr txBox="1">
            <a:spLocks/>
          </p:cNvSpPr>
          <p:nvPr/>
        </p:nvSpPr>
        <p:spPr>
          <a:xfrm>
            <a:off x="410893" y="4945801"/>
            <a:ext cx="10380573" cy="14322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GB" dirty="0"/>
              <a:t>Testimonials</a:t>
            </a:r>
          </a:p>
        </p:txBody>
      </p:sp>
      <p:sp>
        <p:nvSpPr>
          <p:cNvPr id="7" name="Content Placeholder 5">
            <a:extLst>
              <a:ext uri="{FF2B5EF4-FFF2-40B4-BE49-F238E27FC236}">
                <a16:creationId xmlns:a16="http://schemas.microsoft.com/office/drawing/2014/main" id="{4C6D4410-8AC8-54DC-1627-19F7A9390DA8}"/>
              </a:ext>
            </a:extLst>
          </p:cNvPr>
          <p:cNvSpPr txBox="1">
            <a:spLocks/>
          </p:cNvSpPr>
          <p:nvPr/>
        </p:nvSpPr>
        <p:spPr>
          <a:xfrm>
            <a:off x="410261" y="4788282"/>
            <a:ext cx="10381205" cy="439155"/>
          </a:xfrm>
          <a:prstGeom prst="rect">
            <a:avLst/>
          </a:prstGeom>
        </p:spPr>
        <p:txBody>
          <a:bodyPr>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Celebrating our work so far</a:t>
            </a:r>
          </a:p>
        </p:txBody>
      </p:sp>
      <p:pic>
        <p:nvPicPr>
          <p:cNvPr id="10" name="Picture 9" descr="A close-up of a logo&#10;&#10;Description automatically generated with low confidence">
            <a:extLst>
              <a:ext uri="{FF2B5EF4-FFF2-40B4-BE49-F238E27FC236}">
                <a16:creationId xmlns:a16="http://schemas.microsoft.com/office/drawing/2014/main" id="{4F501EC9-7AAD-E754-4A16-CE60C7F76193}"/>
              </a:ext>
            </a:extLst>
          </p:cNvPr>
          <p:cNvPicPr>
            <a:picLocks noChangeAspect="1"/>
          </p:cNvPicPr>
          <p:nvPr/>
        </p:nvPicPr>
        <p:blipFill rotWithShape="1">
          <a:blip r:embed="rId4">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Tree>
    <p:extLst>
      <p:ext uri="{BB962C8B-B14F-4D97-AF65-F5344CB8AC3E}">
        <p14:creationId xmlns:p14="http://schemas.microsoft.com/office/powerpoint/2010/main" val="425456828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Jo Mackintosh</a:t>
            </a:r>
          </a:p>
        </p:txBody>
      </p:sp>
      <p:sp>
        <p:nvSpPr>
          <p:cNvPr id="6" name="Content Placeholder 5">
            <a:extLst>
              <a:ext uri="{FF2B5EF4-FFF2-40B4-BE49-F238E27FC236}">
                <a16:creationId xmlns:a16="http://schemas.microsoft.com/office/drawing/2014/main" id="{1837AE1E-759B-FC65-5F97-62238000C0BA}"/>
              </a:ext>
            </a:extLst>
          </p:cNvPr>
          <p:cNvSpPr>
            <a:spLocks noGrp="1"/>
          </p:cNvSpPr>
          <p:nvPr>
            <p:ph idx="1"/>
          </p:nvPr>
        </p:nvSpPr>
        <p:spPr>
          <a:xfrm>
            <a:off x="410261" y="4788282"/>
            <a:ext cx="10381205" cy="439155"/>
          </a:xfrm>
        </p:spPr>
        <p:txBody>
          <a:bodyPr>
            <a:normAutofit lnSpcReduction="10000"/>
          </a:bodyPr>
          <a:lstStyle/>
          <a:p>
            <a:r>
              <a:rPr lang="en-GB" dirty="0"/>
              <a:t>NCA (Formerly) &amp; Northumbria Trust</a:t>
            </a:r>
          </a:p>
        </p:txBody>
      </p:sp>
      <p:pic>
        <p:nvPicPr>
          <p:cNvPr id="3" name="Picture 2" descr="A close-up of a logo&#10;&#10;Description automatically generated with low confidence">
            <a:extLst>
              <a:ext uri="{FF2B5EF4-FFF2-40B4-BE49-F238E27FC236}">
                <a16:creationId xmlns:a16="http://schemas.microsoft.com/office/drawing/2014/main" id="{A9CDD817-5ECA-FA90-540A-53664BC34BC8}"/>
              </a:ext>
            </a:extLst>
          </p:cNvPr>
          <p:cNvPicPr>
            <a:picLocks noChangeAspect="1"/>
          </p:cNvPicPr>
          <p:nvPr/>
        </p:nvPicPr>
        <p:blipFill rotWithShape="1">
          <a:blip r:embed="rId5">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pic>
        <p:nvPicPr>
          <p:cNvPr id="2" name="6f72c8d1-4c79-4268-bafe-cdfacfa9605d">
            <a:hlinkClick r:id="" action="ppaction://media"/>
            <a:extLst>
              <a:ext uri="{FF2B5EF4-FFF2-40B4-BE49-F238E27FC236}">
                <a16:creationId xmlns:a16="http://schemas.microsoft.com/office/drawing/2014/main" id="{A5AC1590-3994-FF2A-8037-08A9B5EB6CF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026248" y="965201"/>
            <a:ext cx="6139503" cy="3480118"/>
          </a:xfrm>
          <a:prstGeom prst="rect">
            <a:avLst/>
          </a:prstGeom>
          <a:ln w="76200" cap="rnd">
            <a:gradFill>
              <a:gsLst>
                <a:gs pos="0">
                  <a:srgbClr val="2B19A3"/>
                </a:gs>
                <a:gs pos="100000">
                  <a:srgbClr val="F353D5"/>
                </a:gs>
              </a:gsLst>
              <a:lin ang="5400000" scaled="1"/>
            </a:gradFill>
          </a:ln>
        </p:spPr>
      </p:pic>
    </p:spTree>
    <p:extLst>
      <p:ext uri="{BB962C8B-B14F-4D97-AF65-F5344CB8AC3E}">
        <p14:creationId xmlns:p14="http://schemas.microsoft.com/office/powerpoint/2010/main" val="3448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Andrea Love</a:t>
            </a:r>
          </a:p>
        </p:txBody>
      </p:sp>
      <p:sp>
        <p:nvSpPr>
          <p:cNvPr id="6" name="Content Placeholder 5">
            <a:extLst>
              <a:ext uri="{FF2B5EF4-FFF2-40B4-BE49-F238E27FC236}">
                <a16:creationId xmlns:a16="http://schemas.microsoft.com/office/drawing/2014/main" id="{1837AE1E-759B-FC65-5F97-62238000C0BA}"/>
              </a:ext>
            </a:extLst>
          </p:cNvPr>
          <p:cNvSpPr>
            <a:spLocks noGrp="1"/>
          </p:cNvSpPr>
          <p:nvPr>
            <p:ph idx="1"/>
          </p:nvPr>
        </p:nvSpPr>
        <p:spPr>
          <a:xfrm>
            <a:off x="410261" y="4788282"/>
            <a:ext cx="10381205" cy="439155"/>
          </a:xfrm>
        </p:spPr>
        <p:txBody>
          <a:bodyPr>
            <a:normAutofit lnSpcReduction="10000"/>
          </a:bodyPr>
          <a:lstStyle/>
          <a:p>
            <a:r>
              <a:rPr lang="en-GB" dirty="0"/>
              <a:t>Macmillan</a:t>
            </a:r>
          </a:p>
        </p:txBody>
      </p:sp>
      <p:pic>
        <p:nvPicPr>
          <p:cNvPr id="3" name="Picture 2" descr="A close-up of a logo&#10;&#10;Description automatically generated with low confidence">
            <a:extLst>
              <a:ext uri="{FF2B5EF4-FFF2-40B4-BE49-F238E27FC236}">
                <a16:creationId xmlns:a16="http://schemas.microsoft.com/office/drawing/2014/main" id="{1FACFEAD-74F9-8CDE-0EDB-B0823E4A8327}"/>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Tree>
    <p:extLst>
      <p:ext uri="{BB962C8B-B14F-4D97-AF65-F5344CB8AC3E}">
        <p14:creationId xmlns:p14="http://schemas.microsoft.com/office/powerpoint/2010/main" val="381904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40BA0A-95CA-24FD-7C3E-D4FA922854D0}"/>
              </a:ext>
            </a:extLst>
          </p:cNvPr>
          <p:cNvSpPr>
            <a:spLocks noGrp="1"/>
          </p:cNvSpPr>
          <p:nvPr>
            <p:ph type="title"/>
          </p:nvPr>
        </p:nvSpPr>
        <p:spPr>
          <a:xfrm>
            <a:off x="410893" y="4945801"/>
            <a:ext cx="10380573" cy="1432273"/>
          </a:xfrm>
        </p:spPr>
        <p:txBody>
          <a:bodyPr/>
          <a:lstStyle/>
          <a:p>
            <a:r>
              <a:rPr lang="en-GB" dirty="0"/>
              <a:t>Alison Featherstone</a:t>
            </a:r>
          </a:p>
        </p:txBody>
      </p:sp>
      <p:sp>
        <p:nvSpPr>
          <p:cNvPr id="6" name="Content Placeholder 5">
            <a:extLst>
              <a:ext uri="{FF2B5EF4-FFF2-40B4-BE49-F238E27FC236}">
                <a16:creationId xmlns:a16="http://schemas.microsoft.com/office/drawing/2014/main" id="{1837AE1E-759B-FC65-5F97-62238000C0BA}"/>
              </a:ext>
            </a:extLst>
          </p:cNvPr>
          <p:cNvSpPr>
            <a:spLocks noGrp="1"/>
          </p:cNvSpPr>
          <p:nvPr>
            <p:ph idx="1"/>
          </p:nvPr>
        </p:nvSpPr>
        <p:spPr>
          <a:xfrm>
            <a:off x="410261" y="4788282"/>
            <a:ext cx="10381205" cy="439155"/>
          </a:xfrm>
        </p:spPr>
        <p:txBody>
          <a:bodyPr>
            <a:normAutofit lnSpcReduction="10000"/>
          </a:bodyPr>
          <a:lstStyle/>
          <a:p>
            <a:r>
              <a:rPr lang="en-GB" dirty="0"/>
              <a:t>Northern Cancer Alliance</a:t>
            </a:r>
          </a:p>
        </p:txBody>
      </p:sp>
      <p:pic>
        <p:nvPicPr>
          <p:cNvPr id="7" name="Picture 6" descr="A close-up of a logo&#10;&#10;Description automatically generated with low confidence">
            <a:extLst>
              <a:ext uri="{FF2B5EF4-FFF2-40B4-BE49-F238E27FC236}">
                <a16:creationId xmlns:a16="http://schemas.microsoft.com/office/drawing/2014/main" id="{F2CE339E-C5DA-A31D-E799-4D8A8725B02B}"/>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Tree>
    <p:extLst>
      <p:ext uri="{BB962C8B-B14F-4D97-AF65-F5344CB8AC3E}">
        <p14:creationId xmlns:p14="http://schemas.microsoft.com/office/powerpoint/2010/main" val="391621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logo&#10;&#10;Description automatically generated with low confidence">
            <a:extLst>
              <a:ext uri="{FF2B5EF4-FFF2-40B4-BE49-F238E27FC236}">
                <a16:creationId xmlns:a16="http://schemas.microsoft.com/office/drawing/2014/main" id="{554C0049-48EF-C904-5FFD-D3743676D1B1}"/>
              </a:ext>
            </a:extLst>
          </p:cNvPr>
          <p:cNvPicPr>
            <a:picLocks noChangeAspect="1"/>
          </p:cNvPicPr>
          <p:nvPr/>
        </p:nvPicPr>
        <p:blipFill rotWithShape="1">
          <a:blip r:embed="rId3">
            <a:extLst>
              <a:ext uri="{28A0092B-C50C-407E-A947-70E740481C1C}">
                <a14:useLocalDpi xmlns:a14="http://schemas.microsoft.com/office/drawing/2010/main" val="0"/>
              </a:ext>
            </a:extLst>
          </a:blip>
          <a:srcRect l="2977"/>
          <a:stretch/>
        </p:blipFill>
        <p:spPr>
          <a:xfrm>
            <a:off x="9358745" y="5661938"/>
            <a:ext cx="2135165" cy="578141"/>
          </a:xfrm>
          <a:prstGeom prst="rect">
            <a:avLst/>
          </a:prstGeom>
        </p:spPr>
      </p:pic>
      <p:sp>
        <p:nvSpPr>
          <p:cNvPr id="7" name="Title 9">
            <a:extLst>
              <a:ext uri="{FF2B5EF4-FFF2-40B4-BE49-F238E27FC236}">
                <a16:creationId xmlns:a16="http://schemas.microsoft.com/office/drawing/2014/main" id="{338BCDBF-89DA-DC83-CA0B-FF725EBFC20F}"/>
              </a:ext>
            </a:extLst>
          </p:cNvPr>
          <p:cNvSpPr txBox="1">
            <a:spLocks/>
          </p:cNvSpPr>
          <p:nvPr/>
        </p:nvSpPr>
        <p:spPr>
          <a:xfrm>
            <a:off x="410893" y="4945801"/>
            <a:ext cx="10380573" cy="14322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GB" dirty="0"/>
              <a:t>Over To You</a:t>
            </a:r>
          </a:p>
        </p:txBody>
      </p:sp>
    </p:spTree>
    <p:extLst>
      <p:ext uri="{BB962C8B-B14F-4D97-AF65-F5344CB8AC3E}">
        <p14:creationId xmlns:p14="http://schemas.microsoft.com/office/powerpoint/2010/main" val="172182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F673B-172B-A3B8-6855-3837DEEAD1D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566AA7E5-9FFF-27DE-AEF5-4A43B0C3661B}"/>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rgbClr val="5B5B5B"/>
                </a:solidFill>
              </a:rPr>
              <a:t>How do we connect better with each other to network and share our best practices?</a:t>
            </a:r>
          </a:p>
        </p:txBody>
      </p:sp>
      <p:sp>
        <p:nvSpPr>
          <p:cNvPr id="7" name="Rectangle 6">
            <a:extLst>
              <a:ext uri="{FF2B5EF4-FFF2-40B4-BE49-F238E27FC236}">
                <a16:creationId xmlns:a16="http://schemas.microsoft.com/office/drawing/2014/main" id="{F2338C95-49F7-5299-F3B7-C8E76F1D46DB}"/>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pic>
        <p:nvPicPr>
          <p:cNvPr id="9" name="Picture 8">
            <a:extLst>
              <a:ext uri="{FF2B5EF4-FFF2-40B4-BE49-F238E27FC236}">
                <a16:creationId xmlns:a16="http://schemas.microsoft.com/office/drawing/2014/main" id="{3F4A1977-0D31-77EE-094F-9D354ABA574A}"/>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3297518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b2d5e084-1074-46ba-ac48-21d8237d053b"/>
  <p:tag name="SLIDO_EVENT_SECTION_UUID" val="1b416245-45a0-44f8-acc6-0bfe07c36cee"/>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Dc3MjA4MjR9"/>
  <p:tag name="SLIDO_TYPE" val="SlidoPoll"/>
  <p:tag name="SLIDO_POLL_UUID" val="9b62e3dd-8e61-49d1-b3a6-1c197821c25b"/>
  <p:tag name="SLIDO_TIMELINE" val="W3sicG9sbFF1ZXN0aW9uVXVpZCI6Ijk4NzcwNDAxLTZjMDAtNGMyYS1hMGRjLWE3ZGI5NzFhYzk2N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c3MjA3NjF9"/>
  <p:tag name="SLIDO_TYPE" val="SlidoPoll"/>
  <p:tag name="SLIDO_POLL_UUID" val="972b0e9a-7658-4910-a2fb-67c96719f4fa"/>
  <p:tag name="SLIDO_TIMELINE" val="W3sicG9sbFF1ZXN0aW9uVXVpZCI6IjY0YzBiMjFhLTY0Y2ItNDM5NC1iZWRjLWIzZDRjNTI2NWU2O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c3MjA3OTl9"/>
  <p:tag name="SLIDO_TYPE" val="SlidoPoll"/>
  <p:tag name="SLIDO_POLL_UUID" val="5b62b6df-4c5b-4c89-b401-122cc668b46b"/>
  <p:tag name="SLIDO_TIMELINE" val="W3sicG9sbFF1ZXN0aW9uVXVpZCI6ImVhNjI4MDM0LTQ0MjktNDJmYi1iNDNjLWY0NTRhYTEwNDRmN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BevelVTI">
  <a:themeElements>
    <a:clrScheme name="AnalogousFromDarkSeedLeftStep">
      <a:dk1>
        <a:srgbClr val="000000"/>
      </a:dk1>
      <a:lt1>
        <a:srgbClr val="FFFFFF"/>
      </a:lt1>
      <a:dk2>
        <a:srgbClr val="1B2430"/>
      </a:dk2>
      <a:lt2>
        <a:srgbClr val="F1F3F0"/>
      </a:lt2>
      <a:accent1>
        <a:srgbClr val="B932DE"/>
      </a:accent1>
      <a:accent2>
        <a:srgbClr val="6426CD"/>
      </a:accent2>
      <a:accent3>
        <a:srgbClr val="323ADE"/>
      </a:accent3>
      <a:accent4>
        <a:srgbClr val="206FCC"/>
      </a:accent4>
      <a:accent5>
        <a:srgbClr val="2FBDD1"/>
      </a:accent5>
      <a:accent6>
        <a:srgbClr val="1FC494"/>
      </a:accent6>
      <a:hlink>
        <a:srgbClr val="3D94B8"/>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1_BevelVTI">
  <a:themeElements>
    <a:clrScheme name="AnalogousFromDarkSeedLeftStep">
      <a:dk1>
        <a:srgbClr val="000000"/>
      </a:dk1>
      <a:lt1>
        <a:srgbClr val="FFFFFF"/>
      </a:lt1>
      <a:dk2>
        <a:srgbClr val="1B2430"/>
      </a:dk2>
      <a:lt2>
        <a:srgbClr val="F1F3F0"/>
      </a:lt2>
      <a:accent1>
        <a:srgbClr val="B932DE"/>
      </a:accent1>
      <a:accent2>
        <a:srgbClr val="6426CD"/>
      </a:accent2>
      <a:accent3>
        <a:srgbClr val="323ADE"/>
      </a:accent3>
      <a:accent4>
        <a:srgbClr val="206FCC"/>
      </a:accent4>
      <a:accent5>
        <a:srgbClr val="2FBDD1"/>
      </a:accent5>
      <a:accent6>
        <a:srgbClr val="1FC494"/>
      </a:accent6>
      <a:hlink>
        <a:srgbClr val="3D94B8"/>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DarkSeedLeftStep">
    <a:dk1>
      <a:srgbClr val="000000"/>
    </a:dk1>
    <a:lt1>
      <a:srgbClr val="FFFFFF"/>
    </a:lt1>
    <a:dk2>
      <a:srgbClr val="1B2430"/>
    </a:dk2>
    <a:lt2>
      <a:srgbClr val="F1F3F0"/>
    </a:lt2>
    <a:accent1>
      <a:srgbClr val="B932DE"/>
    </a:accent1>
    <a:accent2>
      <a:srgbClr val="6426CD"/>
    </a:accent2>
    <a:accent3>
      <a:srgbClr val="323ADE"/>
    </a:accent3>
    <a:accent4>
      <a:srgbClr val="206FCC"/>
    </a:accent4>
    <a:accent5>
      <a:srgbClr val="2FBDD1"/>
    </a:accent5>
    <a:accent6>
      <a:srgbClr val="1FC494"/>
    </a:accent6>
    <a:hlink>
      <a:srgbClr val="3D94B8"/>
    </a:hlink>
    <a:folHlink>
      <a:srgbClr val="7F7F7F"/>
    </a:folHlink>
  </a:clrScheme>
</a:themeOverride>
</file>

<file path=ppt/theme/themeOverride2.xml><?xml version="1.0" encoding="utf-8"?>
<a:themeOverride xmlns:a="http://schemas.openxmlformats.org/drawingml/2006/main">
  <a:clrScheme name="AnalogousFromDarkSeedLeftStep">
    <a:dk1>
      <a:srgbClr val="000000"/>
    </a:dk1>
    <a:lt1>
      <a:srgbClr val="FFFFFF"/>
    </a:lt1>
    <a:dk2>
      <a:srgbClr val="1B2430"/>
    </a:dk2>
    <a:lt2>
      <a:srgbClr val="F1F3F0"/>
    </a:lt2>
    <a:accent1>
      <a:srgbClr val="B932DE"/>
    </a:accent1>
    <a:accent2>
      <a:srgbClr val="6426CD"/>
    </a:accent2>
    <a:accent3>
      <a:srgbClr val="323ADE"/>
    </a:accent3>
    <a:accent4>
      <a:srgbClr val="206FCC"/>
    </a:accent4>
    <a:accent5>
      <a:srgbClr val="2FBDD1"/>
    </a:accent5>
    <a:accent6>
      <a:srgbClr val="1FC494"/>
    </a:accent6>
    <a:hlink>
      <a:srgbClr val="3D94B8"/>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8397B2394A54B9A8C6B9E2EB86E5B" ma:contentTypeVersion="13" ma:contentTypeDescription="Create a new document." ma:contentTypeScope="" ma:versionID="2b12c538ce63c441a7746012ecda5601">
  <xsd:schema xmlns:xsd="http://www.w3.org/2001/XMLSchema" xmlns:xs="http://www.w3.org/2001/XMLSchema" xmlns:p="http://schemas.microsoft.com/office/2006/metadata/properties" xmlns:ns2="0b0354e6-7d91-47f7-add9-6fcb2ee8ae62" xmlns:ns3="3ffa1a48-fe9f-4782-bf25-d1b0fbc36768" targetNamespace="http://schemas.microsoft.com/office/2006/metadata/properties" ma:root="true" ma:fieldsID="df8c4434f746aa2a5fe4098e9bb0dc5d" ns2:_="" ns3:_="">
    <xsd:import namespace="0b0354e6-7d91-47f7-add9-6fcb2ee8ae62"/>
    <xsd:import namespace="3ffa1a48-fe9f-4782-bf25-d1b0fbc367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354e6-7d91-47f7-add9-6fcb2ee8ae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d85cb12-9fda-4d3d-bd99-700fcda3383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fa1a48-fe9f-4782-bf25-d1b0fbc367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63e9b92-1224-497c-a1ae-4bb70d93e2e7}" ma:internalName="TaxCatchAll" ma:showField="CatchAllData" ma:web="3ffa1a48-fe9f-4782-bf25-d1b0fbc367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ffa1a48-fe9f-4782-bf25-d1b0fbc36768" xsi:nil="true"/>
    <lcf76f155ced4ddcb4097134ff3c332f xmlns="0b0354e6-7d91-47f7-add9-6fcb2ee8ae62">
      <Terms xmlns="http://schemas.microsoft.com/office/infopath/2007/PartnerControls"/>
    </lcf76f155ced4ddcb4097134ff3c332f>
    <SharedWithUsers xmlns="3ffa1a48-fe9f-4782-bf25-d1b0fbc3676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6DD55-4EDA-4F44-BF62-9E22B07A1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354e6-7d91-47f7-add9-6fcb2ee8ae62"/>
    <ds:schemaRef ds:uri="3ffa1a48-fe9f-4782-bf25-d1b0fbc367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498056-05B6-4769-BDCC-6646DC2D778D}">
  <ds:schemaRefs>
    <ds:schemaRef ds:uri="http://purl.org/dc/elements/1.1/"/>
    <ds:schemaRef ds:uri="3ffa1a48-fe9f-4782-bf25-d1b0fbc36768"/>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0b0354e6-7d91-47f7-add9-6fcb2ee8ae62"/>
    <ds:schemaRef ds:uri="http://schemas.microsoft.com/office/2006/metadata/properties"/>
  </ds:schemaRefs>
</ds:datastoreItem>
</file>

<file path=customXml/itemProps3.xml><?xml version="1.0" encoding="utf-8"?>
<ds:datastoreItem xmlns:ds="http://schemas.openxmlformats.org/officeDocument/2006/customXml" ds:itemID="{E5B1FBA3-CCD0-4580-A201-57F49322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824</Words>
  <Application>Microsoft Office PowerPoint</Application>
  <PresentationFormat>Widescreen</PresentationFormat>
  <Paragraphs>111</Paragraphs>
  <Slides>19</Slides>
  <Notes>17</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Bierstadt</vt:lpstr>
      <vt:lpstr>Calibri</vt:lpstr>
      <vt:lpstr>BevelVTI</vt:lpstr>
      <vt:lpstr>1_BevelVTI</vt:lpstr>
      <vt:lpstr>Annual General Meeting</vt:lpstr>
      <vt:lpstr>Itinerary</vt:lpstr>
      <vt:lpstr>PowerPoint Presentation</vt:lpstr>
      <vt:lpstr>PowerPoint Presentation</vt:lpstr>
      <vt:lpstr>Jo Mackintosh</vt:lpstr>
      <vt:lpstr>Andrea Love</vt:lpstr>
      <vt:lpstr>Alison Featherstone</vt:lpstr>
      <vt:lpstr>PowerPoint Presentation</vt:lpstr>
      <vt:lpstr>PowerPoint Presentation</vt:lpstr>
      <vt:lpstr>PowerPoint Presentation</vt:lpstr>
      <vt:lpstr>PowerPoint Presentation</vt:lpstr>
      <vt:lpstr>Moving Forward</vt:lpstr>
      <vt:lpstr>Meet Our Trustees</vt:lpstr>
      <vt:lpstr>Jane Dennison</vt:lpstr>
      <vt:lpstr>Clare Hawkes</vt:lpstr>
      <vt:lpstr>Thomas Monaghan</vt:lpstr>
      <vt:lpstr>Liam Davidson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development for Northern Cancer Voices</dc:title>
  <dc:creator>Anna Young</dc:creator>
  <cp:lastModifiedBy>Tori</cp:lastModifiedBy>
  <cp:revision>50</cp:revision>
  <cp:lastPrinted>2023-05-27T14:45:57Z</cp:lastPrinted>
  <dcterms:created xsi:type="dcterms:W3CDTF">2023-04-05T16:39:06Z</dcterms:created>
  <dcterms:modified xsi:type="dcterms:W3CDTF">2025-04-22T15:54:29Z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ContentTypeId">
    <vt:lpwstr>0x01010043B8397B2394A54B9A8C6B9E2EB86E5B</vt:lpwstr>
  </property>
  <property fmtid="{D5CDD505-2E9C-101B-9397-08002B2CF9AE}" pid="4" name="Order">
    <vt:r8>148100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